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7" r:id="rId4"/>
    <p:sldId id="262" r:id="rId5"/>
    <p:sldId id="263" r:id="rId6"/>
    <p:sldId id="264" r:id="rId7"/>
    <p:sldId id="260" r:id="rId8"/>
    <p:sldId id="271" r:id="rId9"/>
    <p:sldId id="266" r:id="rId10"/>
    <p:sldId id="265" r:id="rId11"/>
    <p:sldId id="272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00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48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5665B-D7E9-4DEF-8FC5-CF97FB764938}" type="datetimeFigureOut">
              <a:rPr lang="zh-CN" altLang="en-US" smtClean="0"/>
              <a:pPr/>
              <a:t>2020/11/2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0D62A-0EDC-4DC8-9C32-FB765812F0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47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0" y="142875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39" y="2714625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596" y="42860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3071802" y="571480"/>
            <a:ext cx="5214974" cy="4071966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714375" y="571480"/>
            <a:ext cx="2143125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3071813" y="4786313"/>
            <a:ext cx="3429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18" y="71435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3857620" y="142875"/>
            <a:ext cx="5000630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52"/>
            <a:ext cx="9144000" cy="92867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35729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000892" y="6572272"/>
            <a:ext cx="2143108" cy="285728"/>
          </a:xfrm>
          <a:prstGeom prst="rect">
            <a:avLst/>
          </a:prstGeom>
        </p:spPr>
        <p:txBody>
          <a:bodyPr/>
          <a:lstStyle/>
          <a:p>
            <a:fld id="{1883AB00-DFFB-46D0-9D96-D8D9E05BD4DF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857356" y="6143644"/>
            <a:ext cx="5072098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5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539552" y="404664"/>
            <a:ext cx="8208912" cy="984172"/>
          </a:xfrm>
        </p:spPr>
        <p:txBody>
          <a:bodyPr/>
          <a:lstStyle/>
          <a:p>
            <a:pPr>
              <a:buNone/>
            </a:pPr>
            <a:r>
              <a:rPr lang="ru-RU" altLang="zh-CN" sz="4000" b="1" i="1" u="sng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Times New Roman" pitchFamily="18" charset="0"/>
                <a:cs typeface="Times New Roman" pitchFamily="18" charset="0"/>
              </a:rPr>
              <a:t> ОНЛАЙН  ОБУЧЕНИЕ </a:t>
            </a:r>
          </a:p>
          <a:p>
            <a:pPr>
              <a:buNone/>
            </a:pPr>
            <a:r>
              <a:rPr lang="ru-RU" altLang="zh-CN" sz="4000" b="1" i="1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zh-CN" sz="4000" b="1" i="1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Times New Roman" pitchFamily="18" charset="0"/>
                <a:cs typeface="Times New Roman" pitchFamily="18" charset="0"/>
              </a:rPr>
              <a:t>общеобразовательной </a:t>
            </a:r>
            <a:r>
              <a:rPr lang="ru-RU" altLang="zh-CN" sz="4000" b="1" i="1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  <a:endParaRPr lang="zh-CN" altLang="en-US" sz="4000" b="1" i="1" dirty="0" smtClean="0">
              <a:solidFill>
                <a:srgbClr val="FE006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zh-CN" altLang="en-US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42976" y="428604"/>
            <a:ext cx="7358114" cy="42862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1357290" y="500042"/>
            <a:ext cx="6500858" cy="5000660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Дистанционное образование - вещь очень удобная и полезная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Но основное образование таким способом целесообразнее получать только в том случае, если по каким-то причинам обучающимся недоступен традиционный вариант обучения. </a:t>
            </a:r>
          </a:p>
          <a:p>
            <a:pPr algn="ctr">
              <a:buNone/>
            </a:pP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692696"/>
            <a:ext cx="7837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ВНИМАНИЕ.</a:t>
            </a:r>
            <a:endParaRPr lang="ru-RU" sz="5400" b="1" cap="all" dirty="0">
              <a:ln>
                <a:solidFill>
                  <a:srgbClr val="002060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85728"/>
            <a:ext cx="8643998" cy="44291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85720" y="214290"/>
            <a:ext cx="8643998" cy="4214842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Онлайн (дистанционное)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 организации процесса обучения, основанный на использовании современных информационных и телекоммуникационных технологий, позволяющих осуществлять обучение на расстоянии без непосредственного контакта между преподавателем и учащимся.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786190"/>
            <a:ext cx="3190884" cy="26586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928662" y="857232"/>
            <a:ext cx="7929618" cy="44291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609600" indent="-609600">
              <a:lnSpc>
                <a:spcPct val="110000"/>
              </a:lnSpc>
            </a:pPr>
            <a:r>
              <a:rPr lang="fr-FR" sz="2000" dirty="0" smtClean="0">
                <a:latin typeface="Times New Roman" pitchFamily="18" charset="0"/>
              </a:rPr>
              <a:t>подготовка школьников по отдельным учебным предметам к сдаче экзаменов экстерном;</a:t>
            </a:r>
          </a:p>
          <a:p>
            <a:pPr marL="609600" indent="-609600">
              <a:lnSpc>
                <a:spcPct val="110000"/>
              </a:lnSpc>
            </a:pPr>
            <a:r>
              <a:rPr lang="fr-FR" sz="2000" dirty="0" smtClean="0">
                <a:latin typeface="Times New Roman" pitchFamily="18" charset="0"/>
              </a:rPr>
              <a:t>подготовка школьников к поступлению в учебные заведения определенного профиля;</a:t>
            </a:r>
          </a:p>
          <a:p>
            <a:pPr marL="609600" indent="-609600">
              <a:lnSpc>
                <a:spcPct val="110000"/>
              </a:lnSpc>
            </a:pPr>
            <a:r>
              <a:rPr lang="fr-FR" sz="2000" dirty="0" smtClean="0">
                <a:latin typeface="Times New Roman" pitchFamily="18" charset="0"/>
              </a:rPr>
              <a:t>углубленное изучение темы, раздела из школьной программы или вне школьного курса;</a:t>
            </a:r>
          </a:p>
          <a:p>
            <a:pPr marL="609600" indent="-609600">
              <a:lnSpc>
                <a:spcPct val="110000"/>
              </a:lnSpc>
            </a:pPr>
            <a:r>
              <a:rPr lang="fr-FR" sz="2000" dirty="0" smtClean="0">
                <a:latin typeface="Times New Roman" pitchFamily="18" charset="0"/>
              </a:rPr>
              <a:t>ликвидация пробелов в знаниях, умениях, навыках школьников по определенным предметам школьного цикла;</a:t>
            </a:r>
          </a:p>
          <a:p>
            <a:pPr marL="609600" indent="-609600">
              <a:lnSpc>
                <a:spcPct val="110000"/>
              </a:lnSpc>
            </a:pPr>
            <a:r>
              <a:rPr lang="fr-FR" sz="2000" dirty="0" smtClean="0">
                <a:latin typeface="Times New Roman" pitchFamily="18" charset="0"/>
              </a:rPr>
              <a:t>базовый курс школьной программы для учащихся, не имеющих возможности по разным причинам посещать школу вообще или в течение какого-то отрезка времени;</a:t>
            </a:r>
          </a:p>
          <a:p>
            <a:pPr marL="1866900" lvl="3" indent="-609600" algn="ctr">
              <a:lnSpc>
                <a:spcPct val="110000"/>
              </a:lnSpc>
              <a:buFont typeface="Arial" pitchFamily="34" charset="0"/>
              <a:buChar char="•"/>
            </a:pPr>
            <a:r>
              <a:rPr lang="fr-FR" dirty="0" smtClean="0">
                <a:latin typeface="Times New Roman" pitchFamily="18" charset="0"/>
              </a:rPr>
              <a:t>дополнительное образование по интересам.</a:t>
            </a:r>
            <a:endParaRPr lang="ru-RU" dirty="0" smtClean="0">
              <a:latin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285728"/>
            <a:ext cx="60722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Цели 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онлайн обучения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8596" y="714356"/>
            <a:ext cx="8358246" cy="35719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500034" y="642918"/>
            <a:ext cx="8215370" cy="428628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онлайн обучения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заключается в том, что обучение и контроль  за усвоением материала происходит с помощью компьютерной сети Интернет, используя технологии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on-line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off-line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00034" y="1071546"/>
            <a:ext cx="8215370" cy="36433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571472" y="1357298"/>
            <a:ext cx="8001056" cy="4286280"/>
          </a:xfrm>
        </p:spPr>
        <p:txBody>
          <a:bodyPr/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образовательного пространства;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формирования у учащихся познавательной самостоятельности и активности;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развития критического мышления, толерантности, готовности конструктивно обсуждать различные точки зрения.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85728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u="sng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28662" y="714356"/>
            <a:ext cx="7429552" cy="41434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1285852" y="1071546"/>
            <a:ext cx="7643866" cy="414340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электронная почта;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телеконференции;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пересылка данных 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гипертекстовые среды;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ресурсы мировой сети Интернет;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видеоконференции   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643042" y="1214422"/>
            <a:ext cx="7215238" cy="38576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928794" y="1285860"/>
            <a:ext cx="6786582" cy="3071834"/>
          </a:xfrm>
        </p:spPr>
        <p:txBody>
          <a:bodyPr/>
          <a:lstStyle/>
          <a:p>
            <a:pPr indent="-2880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–инвалиды;</a:t>
            </a:r>
          </a:p>
          <a:p>
            <a:pPr indent="-2880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дети, обучающиеся по системе Экстерната;</a:t>
            </a:r>
          </a:p>
          <a:p>
            <a:pPr indent="-2880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часто болеющие дети (карантин);</a:t>
            </a:r>
          </a:p>
          <a:p>
            <a:pPr indent="-2880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дети, желающие пройти самоподготовку к сдаче ЦТ;</a:t>
            </a:r>
          </a:p>
          <a:p>
            <a:pPr indent="-2880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одаренные дети;</a:t>
            </a:r>
          </a:p>
          <a:p>
            <a:pPr indent="-2880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дети, выезжающие вместе с родителями в другие города или за границу на отдых;</a:t>
            </a:r>
          </a:p>
          <a:p>
            <a:pPr indent="-2880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дети, выезжающие на спортивные тренировочные сборы и соревнования в другие города.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571604" y="214290"/>
            <a:ext cx="7215238" cy="1142987"/>
          </a:xfrm>
        </p:spPr>
        <p:txBody>
          <a:bodyPr/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Категории детей , нуждающихся в образовании по системе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онлайн обучение: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142984"/>
            <a:ext cx="7215238" cy="501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428728" y="285728"/>
            <a:ext cx="6286528" cy="7858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онлайн обучения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23938" y="1295384"/>
            <a:ext cx="7215238" cy="501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effectLst/>
                <a:latin typeface="Times New Roman" pitchFamily="18" charset="0"/>
                <a:cs typeface="Times New Roman" pitchFamily="18" charset="0"/>
              </a:rPr>
              <a:t>«Плюсы" и "минусы" </a:t>
            </a:r>
            <a:r>
              <a:rPr lang="ru-RU" sz="3200" b="1" i="1" dirty="0" smtClean="0">
                <a:effectLst/>
                <a:latin typeface="Times New Roman" pitchFamily="18" charset="0"/>
                <a:cs typeface="Times New Roman" pitchFamily="18" charset="0"/>
              </a:rPr>
              <a:t>онлайн обучения</a:t>
            </a:r>
            <a:endParaRPr lang="ru-RU" sz="3200" b="1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58" y="928670"/>
            <a:ext cx="4000528" cy="37862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sz="3800" dirty="0" smtClean="0">
                <a:effectLst/>
                <a:latin typeface="Times New Roman" pitchFamily="18" charset="0"/>
                <a:cs typeface="Times New Roman" pitchFamily="18" charset="0"/>
              </a:rPr>
              <a:t>Удобство планирования времени;</a:t>
            </a:r>
          </a:p>
          <a:p>
            <a:r>
              <a:rPr lang="ru-RU" sz="3800" dirty="0" smtClean="0">
                <a:effectLst/>
                <a:latin typeface="Times New Roman" pitchFamily="18" charset="0"/>
                <a:cs typeface="Times New Roman" pitchFamily="18" charset="0"/>
              </a:rPr>
              <a:t>Личная заинтересованность в получении образования;</a:t>
            </a:r>
          </a:p>
          <a:p>
            <a:r>
              <a:rPr lang="ru-RU" sz="3800" dirty="0" smtClean="0">
                <a:effectLst/>
                <a:latin typeface="Times New Roman" pitchFamily="18" charset="0"/>
                <a:cs typeface="Times New Roman" pitchFamily="18" charset="0"/>
              </a:rPr>
              <a:t>удобство места обучения;</a:t>
            </a:r>
          </a:p>
          <a:p>
            <a:r>
              <a:rPr lang="ru-RU" sz="3800" dirty="0" smtClean="0">
                <a:effectLst/>
                <a:latin typeface="Times New Roman" pitchFamily="18" charset="0"/>
                <a:cs typeface="Times New Roman" pitchFamily="18" charset="0"/>
              </a:rPr>
              <a:t>разнообразие и большой объем доступных информационных ресурсов;</a:t>
            </a:r>
          </a:p>
          <a:p>
            <a:r>
              <a:rPr lang="ru-RU" sz="3800" dirty="0" smtClean="0">
                <a:effectLst/>
                <a:latin typeface="Times New Roman" pitchFamily="18" charset="0"/>
                <a:cs typeface="Times New Roman" pitchFamily="18" charset="0"/>
              </a:rPr>
              <a:t>широкое использование компьютерных и телекоммуникационных технологий в доставке учебных материалов</a:t>
            </a:r>
          </a:p>
          <a:p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429124" y="928670"/>
            <a:ext cx="4500594" cy="52149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у слушателей возникает соблазн отложить работу до лучших времен;</a:t>
            </a:r>
          </a:p>
          <a:p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сложность встраивания мотивационных компонентов (которые должны постоянно поддерживать высокий уровень интереса к процессу) обучения в дистанционные формы;</a:t>
            </a:r>
          </a:p>
          <a:p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отсутствие навыков самоорганизации учебной деятельности вне прямого контакта с преподавателем;</a:t>
            </a:r>
          </a:p>
          <a:p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временные ограничения;</a:t>
            </a:r>
          </a:p>
          <a:p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вопрос доступности их для слушателя.</a:t>
            </a:r>
            <a:endParaRPr lang="ru-RU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-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training-01</Template>
  <TotalTime>214</TotalTime>
  <Words>337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training-01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«Плюсы" и "минусы" онлайн обучения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User</cp:lastModifiedBy>
  <cp:revision>33</cp:revision>
  <dcterms:created xsi:type="dcterms:W3CDTF">2012-07-31T13:58:46Z</dcterms:created>
  <dcterms:modified xsi:type="dcterms:W3CDTF">2020-11-02T09:18:23Z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193013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