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96" r:id="rId4"/>
    <p:sldId id="291" r:id="rId5"/>
    <p:sldId id="268" r:id="rId6"/>
    <p:sldId id="293" r:id="rId7"/>
    <p:sldId id="294" r:id="rId8"/>
    <p:sldId id="277" r:id="rId9"/>
    <p:sldId id="260" r:id="rId10"/>
    <p:sldId id="261" r:id="rId11"/>
    <p:sldId id="264" r:id="rId12"/>
    <p:sldId id="265" r:id="rId13"/>
    <p:sldId id="267" r:id="rId14"/>
    <p:sldId id="295" r:id="rId15"/>
    <p:sldId id="297" r:id="rId16"/>
    <p:sldId id="269" r:id="rId17"/>
    <p:sldId id="298" r:id="rId18"/>
    <p:sldId id="275" r:id="rId19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B08"/>
    <a:srgbClr val="FF00FF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FB9541-0D10-4801-9F61-F5E01628A07F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E229B6-0C05-478D-8226-95DF91A2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6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30F5AD-EA4D-461D-BE71-C59ABAF10D1E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83018F-8E9D-49CF-8D25-2E9D9D2C5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9EB99-4AF5-4D1D-8041-D3A2B5F9694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D61F3-BC9B-4EF8-92B2-841D2CBB282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2D08-A9A9-4407-82ED-4854F30AB9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F34CD-8B11-4125-AA8B-EAD9153C538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4D8DA-F218-40EE-BD2F-798679A1268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D3E86-1A48-42A5-BE5F-28526DE168E1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7BBDC-46CC-449F-8D3C-A7B4F5FE8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624D-F9EE-4673-9DF6-64C20E28ADF1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E21E-F4D9-423B-81B5-53BE1B3AE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EE9D-FEA4-4F88-8D23-8920A9A2B5B9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4B65-AA58-4440-A537-E1F83667C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958E-EFBC-498F-B9F0-4FFAEE14646C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27D2-C249-409F-85EA-95C8DF377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16E44D-CF98-45E8-9491-CA3E786B4111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0B399-FF18-4819-975F-8C23BDF8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165D-95C9-4F4E-9C01-AD2417EB3B4B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DBF7-DBCD-4641-B73D-872BDA40F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9E23-9D76-456F-AB19-2FBA8D6C58E3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66E0-BECB-4AF4-8680-D48E6CA93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9B12-24F4-438B-90DF-F1467C384EAD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DF02-26D5-46C1-903B-5FD5D7568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6C3B02-234D-43CC-B57B-2BB6EC352816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D97D7-1137-4C12-8C6E-CADE1CA3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C0B1-B8B6-4C64-B072-B21ECCD5C644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0F92-0E8C-437E-B2B5-B7B44640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AD5993-84A4-4B0E-83E4-C6F0FCECEE99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057AB-A21A-4440-8FDB-AB8C13F8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3D5FD1-1D0B-4C9C-8FDC-2FEEB1E1BB1A}" type="datetime1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3A1303-530C-44EC-ADE2-ECC6EE970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94" r:id="rId7"/>
    <p:sldLayoutId id="2147483787" r:id="rId8"/>
    <p:sldLayoutId id="2147483795" r:id="rId9"/>
    <p:sldLayoutId id="2147483786" r:id="rId10"/>
    <p:sldLayoutId id="2147483785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2143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Кейс –технология </a:t>
            </a:r>
            <a:b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</a:br>
            <a: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на уроках </a:t>
            </a:r>
            <a:b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</a:br>
            <a: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английского языка</a:t>
            </a:r>
            <a:endParaRPr lang="ru-RU" sz="4400" dirty="0" smtClean="0">
              <a:solidFill>
                <a:srgbClr val="771F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/>
              <a:ea typeface="Segoe UI"/>
              <a:cs typeface="Segoe U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3591207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        </a:t>
            </a:r>
            <a:endParaRPr lang="ru-RU" sz="2000" b="1" dirty="0">
              <a:latin typeface="+mn-lt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ейс технология в образов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99211"/>
            <a:ext cx="3387799" cy="22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38" y="3356992"/>
            <a:ext cx="8183562" cy="765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rgbClr val="C00000"/>
                </a:solidFill>
              </a:rPr>
              <a:t>Метод разбора деловой корреспонденции («</a:t>
            </a:r>
            <a:r>
              <a:rPr lang="ru-RU" sz="3000" dirty="0" err="1">
                <a:solidFill>
                  <a:srgbClr val="C00000"/>
                </a:solidFill>
              </a:rPr>
              <a:t>баскетметод</a:t>
            </a:r>
            <a:r>
              <a:rPr lang="ru-RU" sz="3000" dirty="0">
                <a:solidFill>
                  <a:srgbClr val="C00000"/>
                </a:solidFill>
              </a:rPr>
              <a:t>»)</a:t>
            </a:r>
            <a:endParaRPr lang="ru-RU" sz="3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285875"/>
            <a:ext cx="821531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В центре внимания находится процесс получения информации.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 метода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— поиск информации самим учеником, и – как следствие – обучение его работе с необходимой информацией, ее сбором, систематизацией и анализом. 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2463" y="581025"/>
            <a:ext cx="8183562" cy="76517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Метод инцидентов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221088"/>
            <a:ext cx="8215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Учащиеся получают от учителя пакет документов (кейс), при помощи которых либо выявляют проблему и пути её решения, либо вырабатывают варианты выхода из сложной ситуации, когда проблема обозначена. 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3562" cy="714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Игровое проектирование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75" y="928688"/>
            <a:ext cx="50006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  — процесс создания или совершенствования проектов.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Участников занятия можно разбить на группы, каждая из которых будет разрабатывать свой проект. </a:t>
            </a:r>
          </a:p>
        </p:txBody>
      </p:sp>
      <p:pic>
        <p:nvPicPr>
          <p:cNvPr id="30724" name="Рисунок 4" descr="dno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071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5" y="3835400"/>
            <a:ext cx="50720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Процесс конструирования перспективы несёт в себе все элементы творческого отношения к реальности, позволяет глубже понять явления сегодняшнего дня, увидеть пути развития.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786063"/>
            <a:ext cx="79295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Игровое проектирование может включать проекты разного типа: исследовательский, поисковый, творческий, аналитический, прогностический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0727" name="Рисунок 7" descr="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005263"/>
            <a:ext cx="34432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42900"/>
            <a:ext cx="8286750" cy="585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Ситуационно-ролевая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857250"/>
            <a:ext cx="82153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Одна из разновидностей метода инсценировки — ролевая игра.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852936"/>
            <a:ext cx="4221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 дискуссии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3429000"/>
            <a:ext cx="60721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Дискуссия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  <p:pic>
        <p:nvPicPr>
          <p:cNvPr id="31750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2178621" cy="23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392113"/>
            <a:ext cx="5254625" cy="750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Примеры кейсов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27385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класс. Тема урока: </a:t>
            </a:r>
            <a:endParaRPr lang="en-US" b="1" dirty="0" smtClean="0"/>
          </a:p>
          <a:p>
            <a:pPr algn="ctr"/>
            <a:r>
              <a:rPr lang="en-US" b="1" dirty="0" smtClean="0"/>
              <a:t>Healthy Food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3127" y="2298426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Учащиеся получают  карточки </a:t>
            </a:r>
            <a:r>
              <a:rPr lang="ru-RU" dirty="0"/>
              <a:t>с рисунками по теме </a:t>
            </a:r>
            <a:r>
              <a:rPr lang="ru-RU" dirty="0" smtClean="0"/>
              <a:t>«Еда», </a:t>
            </a:r>
            <a:r>
              <a:rPr lang="ru-RU" dirty="0"/>
              <a:t>как с «правильными» продуктами, так и с вредными или опасными для здоровья. Следует классифицировать их по «вредности» для здоровья, аргументировать. </a:t>
            </a:r>
            <a:r>
              <a:rPr lang="ru-RU" dirty="0" smtClean="0"/>
              <a:t>Составить </a:t>
            </a:r>
            <a:r>
              <a:rPr lang="ru-RU" dirty="0"/>
              <a:t>меню «здорового» питания на день.</a:t>
            </a:r>
          </a:p>
          <a:p>
            <a:r>
              <a:rPr lang="ru-RU" dirty="0"/>
              <a:t>Вопросы для обсуждения: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What do people in Russia usually eat for breakfast (lunch, dinner, supper</a:t>
            </a:r>
            <a:r>
              <a:rPr lang="en-US" dirty="0" smtClean="0"/>
              <a:t>)?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 you usually eat for breakfast (lunch, dinner, supper)?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Is your breakfast healthy?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food  is  healthy </a:t>
            </a:r>
            <a:r>
              <a:rPr lang="en-US" dirty="0"/>
              <a:t>for children to eat</a:t>
            </a:r>
            <a:r>
              <a:rPr lang="en-US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What food  is  </a:t>
            </a:r>
            <a:r>
              <a:rPr lang="en-US" dirty="0" smtClean="0"/>
              <a:t>unhealthy </a:t>
            </a:r>
            <a:r>
              <a:rPr lang="en-US" dirty="0"/>
              <a:t>for children to eat?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Why are </a:t>
            </a:r>
            <a:r>
              <a:rPr lang="en-US" dirty="0"/>
              <a:t>fresh fruits and </a:t>
            </a:r>
            <a:r>
              <a:rPr lang="en-US" dirty="0" smtClean="0"/>
              <a:t>vegetables good for children?</a:t>
            </a:r>
            <a:endParaRPr lang="en-US" dirty="0"/>
          </a:p>
        </p:txBody>
      </p:sp>
      <p:pic>
        <p:nvPicPr>
          <p:cNvPr id="10" name="Рисунок 5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52" y="425849"/>
            <a:ext cx="2613348" cy="187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392113"/>
            <a:ext cx="5254625" cy="750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Примеры кейсов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27385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3</a:t>
            </a:r>
            <a:r>
              <a:rPr lang="ru-RU" b="1" dirty="0" smtClean="0"/>
              <a:t> класс. </a:t>
            </a:r>
          </a:p>
          <a:p>
            <a:pPr algn="ctr"/>
            <a:r>
              <a:rPr lang="ru-RU" b="1" dirty="0" smtClean="0"/>
              <a:t>Тема урока:</a:t>
            </a:r>
          </a:p>
          <a:p>
            <a:pPr algn="ctr"/>
            <a:r>
              <a:rPr lang="en-US" b="1" dirty="0"/>
              <a:t>Giving Directions</a:t>
            </a:r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6146" name="Picture 2" descr="D:\Рабочая\ШКОЛА АНГЛ ЯЗЫК\АТТЕСТАЦИЯ\ФОТО\wp_20141111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/>
          <a:stretch/>
        </p:blipFill>
        <p:spPr bwMode="auto">
          <a:xfrm>
            <a:off x="467543" y="488550"/>
            <a:ext cx="2172063" cy="17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0954" y="2272287"/>
            <a:ext cx="7992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Учащимся дается план городского района (вымышленного или реального) и предлагается найти и описать кратчайшую дорогу от одного пункта до другого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smtClean="0"/>
              <a:t>8 класс </a:t>
            </a:r>
          </a:p>
          <a:p>
            <a:pPr algn="ctr"/>
            <a:r>
              <a:rPr lang="ru-RU" b="1" dirty="0" smtClean="0"/>
              <a:t>Тема урока:</a:t>
            </a:r>
          </a:p>
          <a:p>
            <a:r>
              <a:rPr lang="ru-RU" b="1" dirty="0" smtClean="0"/>
              <a:t>                                «</a:t>
            </a:r>
            <a:r>
              <a:rPr lang="ru-RU" b="1" dirty="0" err="1"/>
              <a:t>Living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city</a:t>
            </a:r>
            <a:r>
              <a:rPr lang="ru-RU" b="1" dirty="0"/>
              <a:t> </a:t>
            </a:r>
            <a:r>
              <a:rPr lang="ru-RU" b="1" dirty="0" err="1"/>
              <a:t>or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country</a:t>
            </a:r>
            <a:r>
              <a:rPr lang="ru-RU" b="1" dirty="0"/>
              <a:t>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Дети изучают материал </a:t>
            </a:r>
            <a:r>
              <a:rPr lang="ru-RU" dirty="0"/>
              <a:t>кейса в качестве домашнего </a:t>
            </a:r>
            <a:r>
              <a:rPr lang="ru-RU" dirty="0" smtClean="0"/>
              <a:t>задания. Дети в ходе дискуссии составляют сравнительную </a:t>
            </a:r>
            <a:r>
              <a:rPr lang="ru-RU" dirty="0"/>
              <a:t>таблицу преимуществ и недостатков жизни в городе и в сельской местности</a:t>
            </a:r>
            <a:r>
              <a:rPr lang="ru-RU" dirty="0" smtClean="0"/>
              <a:t>,</a:t>
            </a:r>
            <a:r>
              <a:rPr lang="ru-RU" dirty="0"/>
              <a:t>  </a:t>
            </a:r>
            <a:r>
              <a:rPr lang="ru-RU" dirty="0" smtClean="0"/>
              <a:t>обосновывают </a:t>
            </a:r>
            <a:r>
              <a:rPr lang="ru-RU" dirty="0"/>
              <a:t>свою точку зрения.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054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562" cy="10509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Примеры использования кейсов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Завершающие проектные работы по разделам учебника.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9548" y="4437112"/>
            <a:ext cx="478802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Урок-беседа по темам разделов учебника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3865009"/>
            <a:ext cx="45719" cy="46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49261" y="2875002"/>
            <a:ext cx="489749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Урок – игра, интерактивные </a:t>
            </a:r>
            <a:r>
              <a:rPr lang="ru-RU" dirty="0" smtClean="0"/>
              <a:t>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792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540625" cy="7508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Особенности: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94" y="1183392"/>
            <a:ext cx="8319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Исследовательская 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стадия процесса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 Коллективное обучение или работа в группе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Интеграция </a:t>
            </a:r>
            <a:r>
              <a:rPr lang="ru-RU" sz="2400" b="1" dirty="0" smtClean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индивидуального </a:t>
            </a: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и коллективного обучения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Активное усвоение знаний, навыки обработки информации</a:t>
            </a:r>
            <a:endParaRPr lang="ru-RU" sz="2400" b="1" dirty="0"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latin typeface="Arial Narrow" pitchFamily="34" charset="0"/>
                <a:ea typeface="Segoe UI" pitchFamily="34" charset="0"/>
                <a:cs typeface="Times New Roman" pitchFamily="18" charset="0"/>
              </a:rPr>
              <a:t>Стимулирование деятельности учащихся для  достижения успеха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91716"/>
            <a:ext cx="7810143" cy="30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fe4/00065173-3a2bfc23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282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69373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Вывод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071563"/>
            <a:ext cx="814387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algn="just"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Практически любой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учитель, может применять кейс-технологии на уроке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профессионально, изучив специальную литературу, пройдя тренинг и имея на руках учебные ситуации. Однако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применение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интерактивных технологий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обучения должно строиться с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учётом учебных целей и задач, особенностей учащихся, их интересов и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потребностей, уровня знаний предмета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1987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1493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47248" cy="952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Этимология  кейс – метода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переводе с английского </a:t>
            </a:r>
            <a:r>
              <a:rPr lang="ru-RU" sz="2800" dirty="0" err="1"/>
              <a:t>Case</a:t>
            </a:r>
            <a:r>
              <a:rPr lang="ru-RU" sz="2800" dirty="0"/>
              <a:t> означает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Портфель, чемодан, сумка, папка (в нашем варианте – пакет документов для </a:t>
            </a:r>
            <a:r>
              <a:rPr lang="ru-RU" sz="2800" dirty="0" smtClean="0"/>
              <a:t>работы учащихся);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Ситуация, случай, казус, в ряде случаев – их сочетание (в нашем варианте – набор практических ситуаций, которые </a:t>
            </a:r>
            <a:r>
              <a:rPr lang="ru-RU" sz="2800" dirty="0" smtClean="0"/>
              <a:t>изучают учащиеся).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92141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562" cy="10509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Историческая справка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был впервые применен в </a:t>
            </a:r>
            <a:r>
              <a:rPr lang="ru-RU" sz="2800" u="sng" dirty="0" err="1">
                <a:hlinkClick r:id="rId2"/>
              </a:rPr>
              <a:t>Harvard</a:t>
            </a:r>
            <a:r>
              <a:rPr lang="ru-RU" sz="2800" u="sng" dirty="0">
                <a:hlinkClick r:id="rId2"/>
              </a:rPr>
              <a:t> </a:t>
            </a:r>
            <a:r>
              <a:rPr lang="ru-RU" sz="2800" u="sng" dirty="0" err="1">
                <a:hlinkClick r:id="rId2"/>
              </a:rPr>
              <a:t>Business</a:t>
            </a:r>
            <a:r>
              <a:rPr lang="ru-RU" sz="2800" u="sng" dirty="0">
                <a:hlinkClick r:id="rId2"/>
              </a:rPr>
              <a:t> </a:t>
            </a:r>
            <a:r>
              <a:rPr lang="ru-RU" sz="2800" u="sng" dirty="0" err="1">
                <a:hlinkClick r:id="rId2"/>
              </a:rPr>
              <a:t>School</a:t>
            </a:r>
            <a:r>
              <a:rPr lang="ru-RU" sz="2800" dirty="0"/>
              <a:t> в </a:t>
            </a:r>
            <a:r>
              <a:rPr lang="ru-RU" sz="2800" dirty="0" smtClean="0"/>
              <a:t>1908 </a:t>
            </a:r>
            <a:r>
              <a:rPr lang="ru-RU" sz="2800" dirty="0"/>
              <a:t>году. Слушателям давались описания определенной ситуации, с которой столкнулась реальная организация в своей деятельности для того, чтобы ознакомиться с проблемой и найти самостоятельно и в ходе коллективного обсуждения решение. Кейс-метод широко используется в бизнес обучении во всем мире и продолжает завоевывать новых сторонников.</a:t>
            </a:r>
          </a:p>
        </p:txBody>
      </p:sp>
    </p:spTree>
    <p:extLst>
      <p:ext uri="{BB962C8B-B14F-4D97-AF65-F5344CB8AC3E}">
        <p14:creationId xmlns:p14="http://schemas.microsoft.com/office/powerpoint/2010/main" val="1475999404"/>
      </p:ext>
    </p:extLst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16745"/>
            <a:ext cx="8183562" cy="10509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Суть  кейс- метода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AutoShape 2" descr="https://presentacii.ru/documents_2/dc13cdb73a4bd2748235b399d27a828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81035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описание реальной проблемной ситуации;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единая цель и коллективная работа по выработке решения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альтернативность решения проблемной ситуации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групповое оценивание </a:t>
            </a:r>
            <a:r>
              <a:rPr lang="ru-RU" sz="2800" dirty="0"/>
              <a:t>принимаемых </a:t>
            </a:r>
            <a:r>
              <a:rPr lang="ru-RU" sz="2800" dirty="0" smtClean="0"/>
              <a:t>решений;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усвоение </a:t>
            </a:r>
            <a:r>
              <a:rPr lang="ru-RU" altLang="ru-RU" sz="2800" dirty="0"/>
              <a:t>знаний и формирование умений есть результат активной самостоятельной деятельности </a:t>
            </a:r>
            <a:r>
              <a:rPr lang="ru-RU" altLang="ru-RU" sz="2800" dirty="0" smtClean="0"/>
              <a:t>учащихся.</a:t>
            </a:r>
          </a:p>
          <a:p>
            <a:pPr marL="457200" indent="-457200">
              <a:buFontTx/>
              <a:buChar char="-"/>
            </a:pPr>
            <a:endParaRPr lang="ru-RU" sz="2800" b="1" dirty="0"/>
          </a:p>
        </p:txBody>
      </p:sp>
      <p:pic>
        <p:nvPicPr>
          <p:cNvPr id="4100" name="Picture 4" descr="https://fs00.infourok.ru/images/doc/131/153654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7" y="0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0872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 descr="i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928688"/>
            <a:ext cx="2462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63550"/>
            <a:ext cx="7820025" cy="750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Этапы создания кейсов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214438"/>
            <a:ext cx="60161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Подготовительный этап: </a:t>
            </a:r>
            <a:r>
              <a:rPr lang="ru-RU" sz="2400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сценарий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</a:t>
            </a:r>
          </a:p>
          <a:p>
            <a:pPr marL="457200" indent="-457200">
              <a:buAutoNum type="arabicPeriod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 в анализ ситуации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ситуации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или индивидуальное изучение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учащимися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решения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учащимися результатов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400" b="1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187"/>
            <a:ext cx="8255570" cy="15121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Роль </a:t>
            </a:r>
            <a:r>
              <a:rPr lang="ru-RU" dirty="0" smtClean="0">
                <a:solidFill>
                  <a:srgbClr val="C00000"/>
                </a:solidFill>
              </a:rPr>
              <a:t>учителя на уроке с </a:t>
            </a:r>
            <a:r>
              <a:rPr lang="ru-RU" dirty="0">
                <a:solidFill>
                  <a:srgbClr val="C00000"/>
                </a:solidFill>
              </a:rPr>
              <a:t>использованием кейс-метода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распределяет</a:t>
            </a:r>
            <a:r>
              <a:rPr lang="ru-RU" sz="2400" dirty="0"/>
              <a:t> учеников по малым группам (4-6 человек</a:t>
            </a:r>
            <a:r>
              <a:rPr lang="ru-RU" sz="24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знакомит</a:t>
            </a:r>
            <a:r>
              <a:rPr lang="ru-RU" sz="2400" dirty="0"/>
              <a:t> учащихся </a:t>
            </a:r>
            <a:r>
              <a:rPr lang="ru-RU" sz="2400" b="1" dirty="0"/>
              <a:t>с ситуацией</a:t>
            </a:r>
            <a:r>
              <a:rPr lang="ru-RU" sz="2400" dirty="0"/>
              <a:t>, системой оценивания решений проблемы, </a:t>
            </a:r>
            <a:r>
              <a:rPr lang="ru-RU" sz="2400" dirty="0" smtClean="0"/>
              <a:t>сроками выполнения </a:t>
            </a:r>
            <a:r>
              <a:rPr lang="ru-RU" sz="2400" dirty="0"/>
              <a:t>заданий;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организует работу </a:t>
            </a:r>
            <a:r>
              <a:rPr lang="ru-RU" sz="2400" dirty="0"/>
              <a:t>учащихся в малых </a:t>
            </a:r>
            <a:r>
              <a:rPr lang="ru-RU" sz="2400" dirty="0" smtClean="0"/>
              <a:t>группах;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организует</a:t>
            </a:r>
            <a:r>
              <a:rPr lang="ru-RU" sz="2400" dirty="0" smtClean="0"/>
              <a:t> </a:t>
            </a:r>
            <a:r>
              <a:rPr lang="ru-RU" sz="2400" dirty="0"/>
              <a:t>общую </a:t>
            </a:r>
            <a:r>
              <a:rPr lang="ru-RU" sz="2400" b="1" dirty="0"/>
              <a:t>дискуссию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обобщает и </a:t>
            </a:r>
            <a:r>
              <a:rPr lang="ru-RU" sz="2400" b="1" dirty="0"/>
              <a:t>оценивает анализ ситуаций </a:t>
            </a:r>
            <a:r>
              <a:rPr lang="ru-RU" sz="2400" dirty="0" smtClean="0"/>
              <a:t>учениками;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создает обстановку сотрудничества;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даёт справку, связанную с применением иностранного языка;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подведении итогов </a:t>
            </a:r>
            <a:r>
              <a:rPr lang="ru-RU" sz="2400" b="1" dirty="0"/>
              <a:t>оценивает работу каждого учащегося.</a:t>
            </a:r>
          </a:p>
        </p:txBody>
      </p:sp>
    </p:spTree>
    <p:extLst>
      <p:ext uri="{BB962C8B-B14F-4D97-AF65-F5344CB8AC3E}">
        <p14:creationId xmlns:p14="http://schemas.microsoft.com/office/powerpoint/2010/main" val="37215693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562" cy="10509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учащихся с кейсом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006" y="1340768"/>
            <a:ext cx="78674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150" indent="-514350" algn="just">
              <a:defRPr/>
            </a:pPr>
            <a:r>
              <a:rPr lang="en-US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этап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   знакомятся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 ситуацией, её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особенностями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;</a:t>
            </a:r>
          </a:p>
          <a:p>
            <a:pPr marL="237150" indent="-514350" algn="just">
              <a:defRPr/>
            </a:pPr>
            <a:r>
              <a:rPr lang="en-US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II</a:t>
            </a:r>
            <a:r>
              <a:rPr lang="ru-RU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этап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выделяют основные проблемы,  персоналии,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которые могут реально воздействовать на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ситуацию;</a:t>
            </a:r>
          </a:p>
          <a:p>
            <a:pPr marL="237150" indent="-514350" algn="just">
              <a:defRPr/>
            </a:pPr>
            <a:r>
              <a:rPr lang="en-US" sz="2400" b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III</a:t>
            </a:r>
            <a:r>
              <a:rPr lang="ru-RU" sz="2400" b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этап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 предлагают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концепций или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темы для</a:t>
            </a:r>
          </a:p>
          <a:p>
            <a:pPr marL="237150" indent="-514350" algn="just">
              <a:defRPr/>
            </a:pP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«мозгового штурма»;</a:t>
            </a:r>
          </a:p>
          <a:p>
            <a:pPr marL="237150" indent="-514350" algn="just">
              <a:defRPr/>
            </a:pPr>
            <a:r>
              <a:rPr lang="en-US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IV</a:t>
            </a:r>
            <a:r>
              <a:rPr lang="ru-RU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этап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 </a:t>
            </a:r>
            <a:r>
              <a:rPr lang="ru-RU" sz="2400" dirty="0"/>
              <a:t>вырабатывают общее решение</a:t>
            </a:r>
            <a:r>
              <a:rPr lang="ru-RU" sz="2400" dirty="0" smtClean="0"/>
              <a:t>;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анализируют последствия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принятия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решения, </a:t>
            </a:r>
            <a:endParaRPr lang="ru-RU" sz="24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37150" indent="-514350" algn="just">
              <a:defRPr/>
            </a:pPr>
            <a:r>
              <a:rPr lang="en-US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V</a:t>
            </a:r>
            <a:r>
              <a:rPr lang="ru-RU" sz="24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этап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– решают кейс - предлагают один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или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несколько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вариантов последовательности действий, 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указывают </a:t>
            </a:r>
            <a:r>
              <a:rPr lang="ru-RU" sz="24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на важные проблемы, механизмы их предотвращения и решения</a:t>
            </a:r>
            <a:r>
              <a:rPr lang="ru-RU" sz="2400" dirty="0" smtClean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012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3988" y="-71438"/>
            <a:ext cx="901541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Отличия кейс - технологии от традиционных методов обучения</a:t>
            </a:r>
          </a:p>
        </p:txBody>
      </p:sp>
      <p:graphicFrame>
        <p:nvGraphicFramePr>
          <p:cNvPr id="928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05789"/>
              </p:ext>
            </p:extLst>
          </p:nvPr>
        </p:nvGraphicFramePr>
        <p:xfrm>
          <a:off x="467544" y="692150"/>
          <a:ext cx="8208912" cy="5803960"/>
        </p:xfrm>
        <a:graphic>
          <a:graphicData uri="http://schemas.openxmlformats.org/drawingml/2006/table">
            <a:tbl>
              <a:tblPr/>
              <a:tblGrid>
                <a:gridCol w="3888432"/>
                <a:gridCol w="432048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Традиционные методы обучения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Кейс – технология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Ориентированы на изучение чего-либо, то есть предназначены для передачи определенного набора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Ориентирована на научение чему-либо, предназначена для развития у школьников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умений самостоятельно принимать решения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 находить правильные и оригинальные ответы на проблемные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Упор делают на анализ причинно-следственных связей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Предполагает творческий подход со стороны учащихся, </a:t>
                      </a:r>
                      <a:r>
                        <a:rPr lang="ru-RU" sz="1800" dirty="0" smtClean="0">
                          <a:latin typeface="+mj-lt"/>
                        </a:rPr>
                        <a:t>развивает способности </a:t>
                      </a:r>
                      <a:r>
                        <a:rPr lang="ru-RU" sz="1800" b="1" dirty="0" smtClean="0">
                          <a:latin typeface="+mj-lt"/>
                        </a:rPr>
                        <a:t>решать проблемы,</a:t>
                      </a:r>
                      <a:r>
                        <a:rPr lang="ru-RU" sz="1800" dirty="0" smtClean="0">
                          <a:latin typeface="+mj-lt"/>
                        </a:rPr>
                        <a:t>  </a:t>
                      </a:r>
                      <a:r>
                        <a:rPr lang="ru-RU" altLang="ru-RU" sz="1800" dirty="0" smtClean="0">
                          <a:latin typeface="+mj-lt"/>
                        </a:rPr>
                        <a:t>учит </a:t>
                      </a:r>
                      <a:r>
                        <a:rPr lang="ru-RU" altLang="ru-RU" sz="1800" b="1" dirty="0" smtClean="0">
                          <a:latin typeface="+mj-lt"/>
                        </a:rPr>
                        <a:t>работать с </a:t>
                      </a:r>
                    </a:p>
                    <a:p>
                      <a:r>
                        <a:rPr lang="ru-RU" altLang="ru-RU" sz="1800" b="1" dirty="0" smtClean="0">
                          <a:latin typeface="+mj-lt"/>
                        </a:rPr>
                        <a:t>информацией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Важен только конечный 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Важен сам процесс получения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Учитель – ментор, наставник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Учитель – наблюдатель, слушатель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8675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Методы кейс - технологии</a:t>
            </a:r>
          </a:p>
        </p:txBody>
      </p:sp>
      <p:pic>
        <p:nvPicPr>
          <p:cNvPr id="5122" name="Picture 2" descr="https://ds03.infourok.ru/uploads/ex/0e26/00026b9d-1ca2f51d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15435" r="6383" b="13123"/>
          <a:stretch/>
        </p:blipFill>
        <p:spPr bwMode="auto">
          <a:xfrm>
            <a:off x="904148" y="1484784"/>
            <a:ext cx="7200799" cy="45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</TotalTime>
  <Words>856</Words>
  <Application>Microsoft Office PowerPoint</Application>
  <PresentationFormat>Экран (4:3)</PresentationFormat>
  <Paragraphs>102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Кейс –технология  на уроках  английского языка</vt:lpstr>
      <vt:lpstr>Этимология  кейс – метода </vt:lpstr>
      <vt:lpstr>Историческая справка</vt:lpstr>
      <vt:lpstr>Суть  кейс- метода</vt:lpstr>
      <vt:lpstr>Этапы создания кейсов</vt:lpstr>
      <vt:lpstr>Роль учителя на уроке с использованием кейс-метода</vt:lpstr>
      <vt:lpstr>Работа учащихся с кейсом</vt:lpstr>
      <vt:lpstr>Презентация PowerPoint</vt:lpstr>
      <vt:lpstr>Методы кейс - технологии</vt:lpstr>
      <vt:lpstr>Метод разбора деловой корреспонденции («баскетметод»)</vt:lpstr>
      <vt:lpstr>Игровое проектирование</vt:lpstr>
      <vt:lpstr>Ситуационно-ролевая игра</vt:lpstr>
      <vt:lpstr>Примеры кейсов</vt:lpstr>
      <vt:lpstr>Примеры кейсов</vt:lpstr>
      <vt:lpstr>Примеры использования кейсов</vt:lpstr>
      <vt:lpstr>Особенности:</vt:lpstr>
      <vt:lpstr>Презентация PowerPoint</vt:lpstr>
      <vt:lpstr>Вывод </vt:lpstr>
    </vt:vector>
  </TitlesOfParts>
  <Company>JKX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технологии в учебном процессе</dc:title>
  <dc:creator>user</dc:creator>
  <cp:lastModifiedBy>User</cp:lastModifiedBy>
  <cp:revision>110</cp:revision>
  <dcterms:created xsi:type="dcterms:W3CDTF">2010-04-10T16:46:07Z</dcterms:created>
  <dcterms:modified xsi:type="dcterms:W3CDTF">2019-03-21T08:12:53Z</dcterms:modified>
</cp:coreProperties>
</file>