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5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8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8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4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9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7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4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9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4752527"/>
          </a:xfrm>
        </p:spPr>
        <p:txBody>
          <a:bodyPr>
            <a:normAutofit/>
          </a:bodyPr>
          <a:lstStyle/>
          <a:p>
            <a:r>
              <a:rPr lang="ru-RU" sz="4200" b="1" dirty="0">
                <a:latin typeface="+mn-lt"/>
              </a:rPr>
              <a:t>Медиаобразование, как средство формирования метапредметных, предметных и личностных компетенций учащихся. Разработка и создание структурно-логических схем по математике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19">
            <a:extLst>
              <a:ext uri="{FF2B5EF4-FFF2-40B4-BE49-F238E27FC236}">
                <a16:creationId xmlns:a16="http://schemas.microsoft.com/office/drawing/2014/main" id="{A87D39AD-4723-4CBC-9B49-A1B20AA82378}"/>
              </a:ext>
            </a:extLst>
          </p:cNvPr>
          <p:cNvSpPr/>
          <p:nvPr/>
        </p:nvSpPr>
        <p:spPr>
          <a:xfrm>
            <a:off x="1979712" y="586733"/>
            <a:ext cx="6443125" cy="10928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387" y="458769"/>
            <a:ext cx="7886700" cy="1325563"/>
          </a:xfrm>
        </p:spPr>
        <p:txBody>
          <a:bodyPr>
            <a:normAutofit/>
          </a:bodyPr>
          <a:lstStyle/>
          <a:p>
            <a:r>
              <a:rPr lang="ru-RU" sz="6000" b="1" dirty="0">
                <a:ln w="22225">
                  <a:solidFill>
                    <a:schemeClr val="bg1"/>
                  </a:solidFill>
                  <a:prstDash val="solid"/>
                </a:ln>
                <a:latin typeface="+mn-lt"/>
              </a:rPr>
              <a:t>Достоинства СЛС: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	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D4D98A5-3E47-40AB-A75E-ACEE52F93778}"/>
              </a:ext>
            </a:extLst>
          </p:cNvPr>
          <p:cNvGrpSpPr/>
          <p:nvPr/>
        </p:nvGrpSpPr>
        <p:grpSpPr>
          <a:xfrm>
            <a:off x="5399584" y="2169429"/>
            <a:ext cx="3744416" cy="539219"/>
            <a:chOff x="3582276" y="2057365"/>
            <a:chExt cx="3744416" cy="5392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Скругленный прямоугольник 19">
              <a:extLst>
                <a:ext uri="{FF2B5EF4-FFF2-40B4-BE49-F238E27FC236}">
                  <a16:creationId xmlns:a16="http://schemas.microsoft.com/office/drawing/2014/main" id="{AA8CB369-4A6D-44BD-9FAD-58374E49DA9F}"/>
                </a:ext>
              </a:extLst>
            </p:cNvPr>
            <p:cNvSpPr/>
            <p:nvPr/>
          </p:nvSpPr>
          <p:spPr>
            <a:xfrm>
              <a:off x="3582276" y="2057365"/>
              <a:ext cx="3437177" cy="53921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5F7DF8-6BC5-4EDF-8789-68D4D8336368}"/>
                </a:ext>
              </a:extLst>
            </p:cNvPr>
            <p:cNvSpPr txBox="1"/>
            <p:nvPr/>
          </p:nvSpPr>
          <p:spPr>
            <a:xfrm>
              <a:off x="3649712" y="2105721"/>
              <a:ext cx="3676980" cy="25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КОМПАКТНОСТЬ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28F6D14-CA02-40CC-A67F-7CECA2F6DC87}"/>
              </a:ext>
            </a:extLst>
          </p:cNvPr>
          <p:cNvGrpSpPr/>
          <p:nvPr/>
        </p:nvGrpSpPr>
        <p:grpSpPr>
          <a:xfrm>
            <a:off x="5414798" y="2844238"/>
            <a:ext cx="3744416" cy="493797"/>
            <a:chOff x="3597489" y="2724330"/>
            <a:chExt cx="3744416" cy="4937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Скругленный прямоугольник 19">
              <a:extLst>
                <a:ext uri="{FF2B5EF4-FFF2-40B4-BE49-F238E27FC236}">
                  <a16:creationId xmlns:a16="http://schemas.microsoft.com/office/drawing/2014/main" id="{431F2FA6-C72F-412F-8463-CEBAB5C86610}"/>
                </a:ext>
              </a:extLst>
            </p:cNvPr>
            <p:cNvSpPr/>
            <p:nvPr/>
          </p:nvSpPr>
          <p:spPr>
            <a:xfrm>
              <a:off x="3597489" y="2724330"/>
              <a:ext cx="3437177" cy="49379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A2A86-F572-462D-886E-2767E8DEAE89}"/>
                </a:ext>
              </a:extLst>
            </p:cNvPr>
            <p:cNvSpPr txBox="1"/>
            <p:nvPr/>
          </p:nvSpPr>
          <p:spPr>
            <a:xfrm>
              <a:off x="3664925" y="2768614"/>
              <a:ext cx="3676980" cy="237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ЛОГИЧНОСТЬ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DE70641-EE64-40BF-BA8A-148CED8BF4A3}"/>
              </a:ext>
            </a:extLst>
          </p:cNvPr>
          <p:cNvGrpSpPr/>
          <p:nvPr/>
        </p:nvGrpSpPr>
        <p:grpSpPr>
          <a:xfrm>
            <a:off x="5409177" y="4505966"/>
            <a:ext cx="3823090" cy="583885"/>
            <a:chOff x="3591868" y="4386058"/>
            <a:chExt cx="3823090" cy="5838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" name="Скругленный прямоугольник 19">
              <a:extLst>
                <a:ext uri="{FF2B5EF4-FFF2-40B4-BE49-F238E27FC236}">
                  <a16:creationId xmlns:a16="http://schemas.microsoft.com/office/drawing/2014/main" id="{8669D2D7-630E-418B-9994-8A79F39B00B3}"/>
                </a:ext>
              </a:extLst>
            </p:cNvPr>
            <p:cNvSpPr/>
            <p:nvPr/>
          </p:nvSpPr>
          <p:spPr>
            <a:xfrm>
              <a:off x="3591868" y="4386058"/>
              <a:ext cx="3437176" cy="58388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F8E25-A3E2-4B5F-B406-7C5B5E62A749}"/>
                </a:ext>
              </a:extLst>
            </p:cNvPr>
            <p:cNvSpPr txBox="1"/>
            <p:nvPr/>
          </p:nvSpPr>
          <p:spPr>
            <a:xfrm>
              <a:off x="3737979" y="4498535"/>
              <a:ext cx="3676979" cy="280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ДОХОДЧИВОСТЬ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E0EE0E0-E285-421A-BC2D-CE5E200603CE}"/>
              </a:ext>
            </a:extLst>
          </p:cNvPr>
          <p:cNvGrpSpPr/>
          <p:nvPr/>
        </p:nvGrpSpPr>
        <p:grpSpPr>
          <a:xfrm>
            <a:off x="5399584" y="3467880"/>
            <a:ext cx="3823090" cy="905119"/>
            <a:chOff x="3582275" y="3347972"/>
            <a:chExt cx="3823090" cy="9051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Скругленный прямоугольник 19">
              <a:extLst>
                <a:ext uri="{FF2B5EF4-FFF2-40B4-BE49-F238E27FC236}">
                  <a16:creationId xmlns:a16="http://schemas.microsoft.com/office/drawing/2014/main" id="{FC12C15C-5AF6-4723-BE12-A64BF4B2BB45}"/>
                </a:ext>
              </a:extLst>
            </p:cNvPr>
            <p:cNvSpPr/>
            <p:nvPr/>
          </p:nvSpPr>
          <p:spPr>
            <a:xfrm>
              <a:off x="3582275" y="3347972"/>
              <a:ext cx="3437176" cy="86409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161D9F-F58E-4F6E-9999-16D20A2B487A}"/>
                </a:ext>
              </a:extLst>
            </p:cNvPr>
            <p:cNvSpPr txBox="1"/>
            <p:nvPr/>
          </p:nvSpPr>
          <p:spPr>
            <a:xfrm>
              <a:off x="3728386" y="3514427"/>
              <a:ext cx="36769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ИНФОРМАЦИОННАЯ НАСЫЩЕННОСТЬ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E5F878E-BA5B-4ED6-A84D-E4197CD61985}"/>
              </a:ext>
            </a:extLst>
          </p:cNvPr>
          <p:cNvGrpSpPr/>
          <p:nvPr/>
        </p:nvGrpSpPr>
        <p:grpSpPr>
          <a:xfrm>
            <a:off x="5414797" y="5241294"/>
            <a:ext cx="3823090" cy="473072"/>
            <a:chOff x="3597488" y="5121386"/>
            <a:chExt cx="3823090" cy="4730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Скругленный прямоугольник 19">
              <a:extLst>
                <a:ext uri="{FF2B5EF4-FFF2-40B4-BE49-F238E27FC236}">
                  <a16:creationId xmlns:a16="http://schemas.microsoft.com/office/drawing/2014/main" id="{B8458F72-2497-4AB3-B9D8-C62395F90062}"/>
                </a:ext>
              </a:extLst>
            </p:cNvPr>
            <p:cNvSpPr/>
            <p:nvPr/>
          </p:nvSpPr>
          <p:spPr>
            <a:xfrm>
              <a:off x="3597488" y="5121386"/>
              <a:ext cx="3437176" cy="47307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D99377-D5DB-4AB7-A961-D8A572D0F5CE}"/>
                </a:ext>
              </a:extLst>
            </p:cNvPr>
            <p:cNvSpPr txBox="1"/>
            <p:nvPr/>
          </p:nvSpPr>
          <p:spPr>
            <a:xfrm>
              <a:off x="3743599" y="5212518"/>
              <a:ext cx="3676979" cy="227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УБЕДИТЕЛЬНОСТЬ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1C451EB-3313-439C-9865-55BBFD1FF337}"/>
              </a:ext>
            </a:extLst>
          </p:cNvPr>
          <p:cNvGrpSpPr/>
          <p:nvPr/>
        </p:nvGrpSpPr>
        <p:grpSpPr>
          <a:xfrm>
            <a:off x="5409177" y="5972669"/>
            <a:ext cx="3823090" cy="415263"/>
            <a:chOff x="3591868" y="5852761"/>
            <a:chExt cx="3823090" cy="41526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3C01D341-3308-4E40-BA8B-FBE131F25CE0}"/>
                </a:ext>
              </a:extLst>
            </p:cNvPr>
            <p:cNvSpPr/>
            <p:nvPr/>
          </p:nvSpPr>
          <p:spPr>
            <a:xfrm>
              <a:off x="3591868" y="5852761"/>
              <a:ext cx="3437176" cy="41526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DD8660-CEA8-4A0B-801B-0C848DB3DDC4}"/>
                </a:ext>
              </a:extLst>
            </p:cNvPr>
            <p:cNvSpPr txBox="1"/>
            <p:nvPr/>
          </p:nvSpPr>
          <p:spPr>
            <a:xfrm>
              <a:off x="3737979" y="5932756"/>
              <a:ext cx="3676979" cy="19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ЛАКОНИЧНОСТЬ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7381A6B-E3BC-40CB-96FF-17CFCC7CE462}"/>
              </a:ext>
            </a:extLst>
          </p:cNvPr>
          <p:cNvGrpSpPr/>
          <p:nvPr/>
        </p:nvGrpSpPr>
        <p:grpSpPr>
          <a:xfrm>
            <a:off x="3988113" y="1738353"/>
            <a:ext cx="1338415" cy="4691628"/>
            <a:chOff x="2093610" y="1593182"/>
            <a:chExt cx="1338415" cy="46916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Стрелка вниз 10">
              <a:extLst>
                <a:ext uri="{FF2B5EF4-FFF2-40B4-BE49-F238E27FC236}">
                  <a16:creationId xmlns:a16="http://schemas.microsoft.com/office/drawing/2014/main" id="{E0A6BC7C-BDE5-4F6E-BA0D-86CDA7C419A9}"/>
                </a:ext>
              </a:extLst>
            </p:cNvPr>
            <p:cNvSpPr/>
            <p:nvPr/>
          </p:nvSpPr>
          <p:spPr>
            <a:xfrm rot="16200000">
              <a:off x="2669866" y="1732189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2D050"/>
                </a:solidFill>
              </a:endParaRPr>
            </a:p>
          </p:txBody>
        </p:sp>
        <p:sp>
          <p:nvSpPr>
            <p:cNvPr id="25" name="Стрелка вниз 10">
              <a:extLst>
                <a:ext uri="{FF2B5EF4-FFF2-40B4-BE49-F238E27FC236}">
                  <a16:creationId xmlns:a16="http://schemas.microsoft.com/office/drawing/2014/main" id="{78535192-CA31-440A-B025-80EA966D276A}"/>
                </a:ext>
              </a:extLst>
            </p:cNvPr>
            <p:cNvSpPr/>
            <p:nvPr/>
          </p:nvSpPr>
          <p:spPr>
            <a:xfrm rot="16200000">
              <a:off x="2653931" y="2455967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2D050"/>
                </a:solidFill>
              </a:endParaRPr>
            </a:p>
          </p:txBody>
        </p:sp>
        <p:sp>
          <p:nvSpPr>
            <p:cNvPr id="26" name="Стрелка вниз 10">
              <a:extLst>
                <a:ext uri="{FF2B5EF4-FFF2-40B4-BE49-F238E27FC236}">
                  <a16:creationId xmlns:a16="http://schemas.microsoft.com/office/drawing/2014/main" id="{1E2270B4-BBFE-4EE8-81E4-1B8C260AF8D1}"/>
                </a:ext>
              </a:extLst>
            </p:cNvPr>
            <p:cNvSpPr/>
            <p:nvPr/>
          </p:nvSpPr>
          <p:spPr>
            <a:xfrm rot="16200000">
              <a:off x="2653930" y="3184315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2D050"/>
                </a:solidFill>
              </a:endParaRPr>
            </a:p>
          </p:txBody>
        </p:sp>
        <p:sp>
          <p:nvSpPr>
            <p:cNvPr id="27" name="Стрелка вниз 10">
              <a:extLst>
                <a:ext uri="{FF2B5EF4-FFF2-40B4-BE49-F238E27FC236}">
                  <a16:creationId xmlns:a16="http://schemas.microsoft.com/office/drawing/2014/main" id="{82961D25-8CD4-42FC-AAD4-1C186A4BDFE7}"/>
                </a:ext>
              </a:extLst>
            </p:cNvPr>
            <p:cNvSpPr/>
            <p:nvPr/>
          </p:nvSpPr>
          <p:spPr>
            <a:xfrm rot="16200000">
              <a:off x="2657712" y="4083684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2D050"/>
                </a:solidFill>
              </a:endParaRPr>
            </a:p>
          </p:txBody>
        </p:sp>
        <p:sp>
          <p:nvSpPr>
            <p:cNvPr id="28" name="Стрелка вниз 10">
              <a:extLst>
                <a:ext uri="{FF2B5EF4-FFF2-40B4-BE49-F238E27FC236}">
                  <a16:creationId xmlns:a16="http://schemas.microsoft.com/office/drawing/2014/main" id="{CD577484-ED03-40E9-9ED5-8FAA11DDFE77}"/>
                </a:ext>
              </a:extLst>
            </p:cNvPr>
            <p:cNvSpPr/>
            <p:nvPr/>
          </p:nvSpPr>
          <p:spPr>
            <a:xfrm rot="16200000">
              <a:off x="2653930" y="4832298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2D050"/>
                </a:solidFill>
              </a:endParaRPr>
            </a:p>
          </p:txBody>
        </p:sp>
        <p:sp>
          <p:nvSpPr>
            <p:cNvPr id="29" name="Стрелка вниз 10">
              <a:extLst>
                <a:ext uri="{FF2B5EF4-FFF2-40B4-BE49-F238E27FC236}">
                  <a16:creationId xmlns:a16="http://schemas.microsoft.com/office/drawing/2014/main" id="{83EC4A7E-23FE-43BF-82FC-09340AA0F1BD}"/>
                </a:ext>
              </a:extLst>
            </p:cNvPr>
            <p:cNvSpPr/>
            <p:nvPr/>
          </p:nvSpPr>
          <p:spPr>
            <a:xfrm rot="16200000">
              <a:off x="2653930" y="5522650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2D050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3CE82DB-0418-4A5D-83E8-7129CC2E9090}"/>
                </a:ext>
              </a:extLst>
            </p:cNvPr>
            <p:cNvSpPr/>
            <p:nvPr/>
          </p:nvSpPr>
          <p:spPr>
            <a:xfrm>
              <a:off x="2093610" y="1593182"/>
              <a:ext cx="230208" cy="45811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92D050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9D01513-EF18-411C-9F7D-007BAF53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7" y="2274996"/>
            <a:ext cx="3563486" cy="4196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19">
            <a:extLst>
              <a:ext uri="{FF2B5EF4-FFF2-40B4-BE49-F238E27FC236}">
                <a16:creationId xmlns:a16="http://schemas.microsoft.com/office/drawing/2014/main" id="{27C4307B-A52B-4D13-9EF5-448F9698E995}"/>
              </a:ext>
            </a:extLst>
          </p:cNvPr>
          <p:cNvSpPr/>
          <p:nvPr/>
        </p:nvSpPr>
        <p:spPr>
          <a:xfrm>
            <a:off x="539552" y="408610"/>
            <a:ext cx="7992888" cy="10761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702" y="404664"/>
            <a:ext cx="8507288" cy="121014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+mn-lt"/>
              </a:rPr>
              <a:t>Результаты введения заданий по составлению СЛС: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74D6670-B590-4FFA-8AD8-A65C20B9088A}"/>
              </a:ext>
            </a:extLst>
          </p:cNvPr>
          <p:cNvGrpSpPr/>
          <p:nvPr/>
        </p:nvGrpSpPr>
        <p:grpSpPr>
          <a:xfrm>
            <a:off x="0" y="2013549"/>
            <a:ext cx="3312368" cy="1238126"/>
            <a:chOff x="899592" y="1614810"/>
            <a:chExt cx="3312368" cy="1238126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F11C553C-3E9B-44C6-8314-BB48C7BBDAC6}"/>
                </a:ext>
              </a:extLst>
            </p:cNvPr>
            <p:cNvSpPr/>
            <p:nvPr/>
          </p:nvSpPr>
          <p:spPr>
            <a:xfrm>
              <a:off x="899592" y="1614810"/>
              <a:ext cx="3312368" cy="1238126"/>
            </a:xfrm>
            <a:prstGeom prst="ellipse">
              <a:avLst/>
            </a:prstGeom>
            <a:solidFill>
              <a:srgbClr val="5DD3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950405-35B6-4A29-BE02-B2CC10F1BD0B}"/>
                </a:ext>
              </a:extLst>
            </p:cNvPr>
            <p:cNvSpPr txBox="1"/>
            <p:nvPr/>
          </p:nvSpPr>
          <p:spPr>
            <a:xfrm>
              <a:off x="1187624" y="1748908"/>
              <a:ext cx="273630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/>
                <a:t>Навык выделения</a:t>
              </a:r>
            </a:p>
            <a:p>
              <a:r>
                <a:rPr lang="ru-RU" sz="2600" dirty="0"/>
                <a:t> главного понятия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A0FA63D-11FB-4935-9F02-858694DDC73A}"/>
              </a:ext>
            </a:extLst>
          </p:cNvPr>
          <p:cNvGrpSpPr/>
          <p:nvPr/>
        </p:nvGrpSpPr>
        <p:grpSpPr>
          <a:xfrm>
            <a:off x="107504" y="3511287"/>
            <a:ext cx="3334681" cy="1238126"/>
            <a:chOff x="899592" y="1614810"/>
            <a:chExt cx="3334681" cy="1238126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F337E75-0286-444E-8DF4-5A0D2E7D8D4F}"/>
                </a:ext>
              </a:extLst>
            </p:cNvPr>
            <p:cNvSpPr/>
            <p:nvPr/>
          </p:nvSpPr>
          <p:spPr>
            <a:xfrm>
              <a:off x="899592" y="1614810"/>
              <a:ext cx="3312368" cy="1238126"/>
            </a:xfrm>
            <a:prstGeom prst="ellipse">
              <a:avLst/>
            </a:prstGeom>
            <a:solidFill>
              <a:srgbClr val="5DD3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7B266B-E4B4-4D8C-9798-6D5ED6765F9B}"/>
                </a:ext>
              </a:extLst>
            </p:cNvPr>
            <p:cNvSpPr txBox="1"/>
            <p:nvPr/>
          </p:nvSpPr>
          <p:spPr>
            <a:xfrm>
              <a:off x="1113283" y="1787597"/>
              <a:ext cx="31209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/>
                <a:t>Объяснение смысла текста из учебника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FEA6572-DF54-4858-B5E2-640A8251B1DD}"/>
              </a:ext>
            </a:extLst>
          </p:cNvPr>
          <p:cNvGrpSpPr/>
          <p:nvPr/>
        </p:nvGrpSpPr>
        <p:grpSpPr>
          <a:xfrm>
            <a:off x="5648115" y="2125185"/>
            <a:ext cx="3495885" cy="1238126"/>
            <a:chOff x="899592" y="1614810"/>
            <a:chExt cx="3495885" cy="123812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CF418F8-EA26-4B7F-A091-5A7DDEAD9D80}"/>
                </a:ext>
              </a:extLst>
            </p:cNvPr>
            <p:cNvSpPr/>
            <p:nvPr/>
          </p:nvSpPr>
          <p:spPr>
            <a:xfrm>
              <a:off x="899592" y="1614810"/>
              <a:ext cx="3312368" cy="1238126"/>
            </a:xfrm>
            <a:prstGeom prst="ellipse">
              <a:avLst/>
            </a:prstGeom>
            <a:solidFill>
              <a:srgbClr val="5DD3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495778-8A8F-4C15-B27D-880C9AF4218C}"/>
                </a:ext>
              </a:extLst>
            </p:cNvPr>
            <p:cNvSpPr txBox="1"/>
            <p:nvPr/>
          </p:nvSpPr>
          <p:spPr>
            <a:xfrm>
              <a:off x="1274487" y="1710316"/>
              <a:ext cx="31209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/>
                <a:t>Умение мыслить самостоятельно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35CF63A-941D-49B4-B895-A8D7936D62B7}"/>
              </a:ext>
            </a:extLst>
          </p:cNvPr>
          <p:cNvGrpSpPr/>
          <p:nvPr/>
        </p:nvGrpSpPr>
        <p:grpSpPr>
          <a:xfrm>
            <a:off x="5701617" y="3434022"/>
            <a:ext cx="3627818" cy="1238126"/>
            <a:chOff x="888436" y="1690078"/>
            <a:chExt cx="3627818" cy="123812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7B729D2-98D8-4DB7-86F9-9C03F3BF9D57}"/>
                </a:ext>
              </a:extLst>
            </p:cNvPr>
            <p:cNvSpPr/>
            <p:nvPr/>
          </p:nvSpPr>
          <p:spPr>
            <a:xfrm>
              <a:off x="888436" y="1690078"/>
              <a:ext cx="3312368" cy="1238126"/>
            </a:xfrm>
            <a:prstGeom prst="ellipse">
              <a:avLst/>
            </a:prstGeom>
            <a:solidFill>
              <a:srgbClr val="5DD3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A6AFD2-3394-4CBE-93BE-C972573B03BB}"/>
                </a:ext>
              </a:extLst>
            </p:cNvPr>
            <p:cNvSpPr txBox="1"/>
            <p:nvPr/>
          </p:nvSpPr>
          <p:spPr>
            <a:xfrm>
              <a:off x="1395264" y="1787597"/>
              <a:ext cx="312099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/>
                <a:t>Повышение качества знаний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E505762-CD24-4495-93F8-AEC1FF40A579}"/>
              </a:ext>
            </a:extLst>
          </p:cNvPr>
          <p:cNvGrpSpPr/>
          <p:nvPr/>
        </p:nvGrpSpPr>
        <p:grpSpPr>
          <a:xfrm>
            <a:off x="2365419" y="4822047"/>
            <a:ext cx="4931770" cy="1836214"/>
            <a:chOff x="-2215716" y="2815522"/>
            <a:chExt cx="4931770" cy="1836214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B60E1177-0E3A-48E3-A748-54ED51343295}"/>
                </a:ext>
              </a:extLst>
            </p:cNvPr>
            <p:cNvSpPr/>
            <p:nvPr/>
          </p:nvSpPr>
          <p:spPr>
            <a:xfrm>
              <a:off x="-2215716" y="2815522"/>
              <a:ext cx="3957933" cy="1836214"/>
            </a:xfrm>
            <a:prstGeom prst="ellipse">
              <a:avLst/>
            </a:prstGeom>
            <a:solidFill>
              <a:srgbClr val="5DD3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F32B53-82DD-4C31-946F-F30C90BE9F20}"/>
                </a:ext>
              </a:extLst>
            </p:cNvPr>
            <p:cNvSpPr txBox="1"/>
            <p:nvPr/>
          </p:nvSpPr>
          <p:spPr>
            <a:xfrm>
              <a:off x="-1489457" y="2886957"/>
              <a:ext cx="420551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/>
                <a:t>накопление опыта самостоятельной познавательной деятельности</a:t>
              </a:r>
            </a:p>
          </p:txBody>
        </p:sp>
      </p:grpSp>
      <p:sp>
        <p:nvSpPr>
          <p:cNvPr id="22" name="Стрелка вниз 10">
            <a:extLst>
              <a:ext uri="{FF2B5EF4-FFF2-40B4-BE49-F238E27FC236}">
                <a16:creationId xmlns:a16="http://schemas.microsoft.com/office/drawing/2014/main" id="{35823ADA-45FC-4B9C-AA9B-2C37D98C369E}"/>
              </a:ext>
            </a:extLst>
          </p:cNvPr>
          <p:cNvSpPr/>
          <p:nvPr/>
        </p:nvSpPr>
        <p:spPr>
          <a:xfrm rot="2386690">
            <a:off x="3413338" y="1499570"/>
            <a:ext cx="218137" cy="1009982"/>
          </a:xfrm>
          <a:prstGeom prst="downArrow">
            <a:avLst/>
          </a:prstGeom>
          <a:solidFill>
            <a:srgbClr val="5DD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3" name="Стрелка вниз 10">
            <a:extLst>
              <a:ext uri="{FF2B5EF4-FFF2-40B4-BE49-F238E27FC236}">
                <a16:creationId xmlns:a16="http://schemas.microsoft.com/office/drawing/2014/main" id="{F54F337E-1B0D-42EE-AB82-FBF11F45054E}"/>
              </a:ext>
            </a:extLst>
          </p:cNvPr>
          <p:cNvSpPr/>
          <p:nvPr/>
        </p:nvSpPr>
        <p:spPr>
          <a:xfrm rot="1769596">
            <a:off x="3470748" y="1664967"/>
            <a:ext cx="229695" cy="2098536"/>
          </a:xfrm>
          <a:prstGeom prst="downArrow">
            <a:avLst/>
          </a:prstGeom>
          <a:solidFill>
            <a:srgbClr val="5DD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4" name="Стрелка вниз 10">
            <a:extLst>
              <a:ext uri="{FF2B5EF4-FFF2-40B4-BE49-F238E27FC236}">
                <a16:creationId xmlns:a16="http://schemas.microsoft.com/office/drawing/2014/main" id="{9C9B42A0-6807-4D99-80CE-C8E6F58915DF}"/>
              </a:ext>
            </a:extLst>
          </p:cNvPr>
          <p:cNvSpPr/>
          <p:nvPr/>
        </p:nvSpPr>
        <p:spPr>
          <a:xfrm>
            <a:off x="4224849" y="1850654"/>
            <a:ext cx="209412" cy="2861711"/>
          </a:xfrm>
          <a:prstGeom prst="downArrow">
            <a:avLst/>
          </a:prstGeom>
          <a:solidFill>
            <a:srgbClr val="5DD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5" name="Стрелка вниз 10">
            <a:extLst>
              <a:ext uri="{FF2B5EF4-FFF2-40B4-BE49-F238E27FC236}">
                <a16:creationId xmlns:a16="http://schemas.microsoft.com/office/drawing/2014/main" id="{241F5FA8-A5A4-42C5-95EF-B2A4E8FD608F}"/>
              </a:ext>
            </a:extLst>
          </p:cNvPr>
          <p:cNvSpPr/>
          <p:nvPr/>
        </p:nvSpPr>
        <p:spPr>
          <a:xfrm rot="19705332">
            <a:off x="4940421" y="1702992"/>
            <a:ext cx="256934" cy="2163084"/>
          </a:xfrm>
          <a:prstGeom prst="downArrow">
            <a:avLst/>
          </a:prstGeom>
          <a:solidFill>
            <a:srgbClr val="5DD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6" name="Стрелка вниз 10">
            <a:extLst>
              <a:ext uri="{FF2B5EF4-FFF2-40B4-BE49-F238E27FC236}">
                <a16:creationId xmlns:a16="http://schemas.microsoft.com/office/drawing/2014/main" id="{BBF46A06-BC29-4A57-BD9A-822BE5A8BB34}"/>
              </a:ext>
            </a:extLst>
          </p:cNvPr>
          <p:cNvSpPr/>
          <p:nvPr/>
        </p:nvSpPr>
        <p:spPr>
          <a:xfrm rot="18683861">
            <a:off x="5043345" y="1462736"/>
            <a:ext cx="205638" cy="1207675"/>
          </a:xfrm>
          <a:prstGeom prst="downArrow">
            <a:avLst/>
          </a:prstGeom>
          <a:solidFill>
            <a:srgbClr val="5DD3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510D34-9A61-4235-876E-313F45200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/>
              <a:t>СПАСИБО ЗА ВНИМАНИЕ!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8ECC90-9F8D-4D25-8F6C-841FF6047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6192688" cy="35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9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340768"/>
            <a:ext cx="2664296" cy="1325563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latin typeface="+mn-lt"/>
              </a:rPr>
              <a:t>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08920"/>
            <a:ext cx="8407846" cy="4351338"/>
          </a:xfrm>
        </p:spPr>
        <p:txBody>
          <a:bodyPr>
            <a:normAutofit fontScale="92500"/>
          </a:bodyPr>
          <a:lstStyle/>
          <a:p>
            <a:r>
              <a:rPr lang="ru-RU" dirty="0"/>
              <a:t>Улучшить профессиональные компетенции педагогов в вопросах использования </a:t>
            </a:r>
            <a:r>
              <a:rPr lang="ru-RU" dirty="0" err="1"/>
              <a:t>медиаобразования</a:t>
            </a:r>
            <a:r>
              <a:rPr lang="ru-RU" dirty="0"/>
              <a:t>;</a:t>
            </a:r>
          </a:p>
          <a:p>
            <a:r>
              <a:rPr lang="ru-RU" dirty="0"/>
              <a:t>Создать структурно-логические схемы по математике;</a:t>
            </a:r>
          </a:p>
          <a:p>
            <a:r>
              <a:rPr lang="ru-RU" dirty="0"/>
              <a:t>Содействовать изучению и выявлению эффективного опыта деятельности педагогов по использованию схем на учебных занятиях по математике;</a:t>
            </a:r>
          </a:p>
          <a:p>
            <a:r>
              <a:rPr lang="ru-RU" dirty="0"/>
              <a:t>Создать условия для творческой деятельности учителей, повышению их профессиональной деятельности.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3892" y="2342566"/>
            <a:ext cx="3960440" cy="1944216"/>
            <a:chOff x="2483768" y="836712"/>
            <a:chExt cx="3960440" cy="194421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483768" y="836712"/>
              <a:ext cx="3456384" cy="194421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27784" y="900879"/>
              <a:ext cx="38164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 Black" pitchFamily="34" charset="0"/>
                </a:rPr>
                <a:t>ОСНОВНОЕ ТРЕБОВАНИЕ ОБЩЕСТВА ОТ ШКОЛЫ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79708" y="2342566"/>
            <a:ext cx="3456384" cy="1944216"/>
            <a:chOff x="2555776" y="3284984"/>
            <a:chExt cx="3456384" cy="19442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55776" y="3284984"/>
              <a:ext cx="3456384" cy="19442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89040" y="3564594"/>
              <a:ext cx="331236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 Black" pitchFamily="34" charset="0"/>
                </a:rPr>
                <a:t>ОБРАЗОВАНИЕ ЧЕРЕЗ ВСЮ ЖИЗНЬ</a:t>
              </a:r>
            </a:p>
          </p:txBody>
        </p:sp>
      </p:grpSp>
      <p:sp>
        <p:nvSpPr>
          <p:cNvPr id="11" name="Стрелка вниз 10"/>
          <p:cNvSpPr/>
          <p:nvPr/>
        </p:nvSpPr>
        <p:spPr>
          <a:xfrm rot="16200000">
            <a:off x="4239947" y="2338738"/>
            <a:ext cx="432048" cy="17484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0140D-5588-46F8-A386-C8F328F17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7935" l="10000" r="90000">
                        <a14:foregroundMark x1="21600" y1="98230" x2="23400" y2="44543"/>
                        <a14:foregroundMark x1="77400" y1="18879" x2="75000" y2="2065"/>
                        <a14:foregroundMark x1="75000" y1="2065" x2="74200" y2="885"/>
                        <a14:foregroundMark x1="67800" y1="4130" x2="83000" y2="61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4" y="3425338"/>
            <a:ext cx="4836971" cy="32794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9B2211-6968-43F4-8836-5361B1DC7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09" y="4441033"/>
            <a:ext cx="3395657" cy="2263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19">
            <a:extLst>
              <a:ext uri="{FF2B5EF4-FFF2-40B4-BE49-F238E27FC236}">
                <a16:creationId xmlns:a16="http://schemas.microsoft.com/office/drawing/2014/main" id="{8197B532-42A5-449B-BB99-458E1510C801}"/>
              </a:ext>
            </a:extLst>
          </p:cNvPr>
          <p:cNvSpPr/>
          <p:nvPr/>
        </p:nvSpPr>
        <p:spPr>
          <a:xfrm>
            <a:off x="539552" y="300585"/>
            <a:ext cx="6443125" cy="109286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F71E-E6D4-4F1F-BA95-DB4EC0AD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503"/>
            <a:ext cx="7886700" cy="1325563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Задачи построения схем: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169276A-DD48-43C3-93E2-CCF9D57A454E}"/>
              </a:ext>
            </a:extLst>
          </p:cNvPr>
          <p:cNvGrpSpPr/>
          <p:nvPr/>
        </p:nvGrpSpPr>
        <p:grpSpPr>
          <a:xfrm>
            <a:off x="1242480" y="1393448"/>
            <a:ext cx="1297029" cy="5131882"/>
            <a:chOff x="2133700" y="1092451"/>
            <a:chExt cx="1297029" cy="513188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Стрелка вниз 10">
              <a:extLst>
                <a:ext uri="{FF2B5EF4-FFF2-40B4-BE49-F238E27FC236}">
                  <a16:creationId xmlns:a16="http://schemas.microsoft.com/office/drawing/2014/main" id="{5DD069B6-2F16-4930-8235-51D496D1D72D}"/>
                </a:ext>
              </a:extLst>
            </p:cNvPr>
            <p:cNvSpPr/>
            <p:nvPr/>
          </p:nvSpPr>
          <p:spPr>
            <a:xfrm rot="16200000">
              <a:off x="2639802" y="1404148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7" name="Стрелка вниз 10">
              <a:extLst>
                <a:ext uri="{FF2B5EF4-FFF2-40B4-BE49-F238E27FC236}">
                  <a16:creationId xmlns:a16="http://schemas.microsoft.com/office/drawing/2014/main" id="{B8277303-FA62-4F9B-9062-D27C2D15B787}"/>
                </a:ext>
              </a:extLst>
            </p:cNvPr>
            <p:cNvSpPr/>
            <p:nvPr/>
          </p:nvSpPr>
          <p:spPr>
            <a:xfrm rot="16200000">
              <a:off x="2668570" y="2438124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8" name="Стрелка вниз 10">
              <a:extLst>
                <a:ext uri="{FF2B5EF4-FFF2-40B4-BE49-F238E27FC236}">
                  <a16:creationId xmlns:a16="http://schemas.microsoft.com/office/drawing/2014/main" id="{C9DD8D05-A2BA-4790-8C4C-ACBAFA6C4692}"/>
                </a:ext>
              </a:extLst>
            </p:cNvPr>
            <p:cNvSpPr/>
            <p:nvPr/>
          </p:nvSpPr>
          <p:spPr>
            <a:xfrm rot="16200000">
              <a:off x="2652862" y="3366367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9" name="Стрелка вниз 10">
              <a:extLst>
                <a:ext uri="{FF2B5EF4-FFF2-40B4-BE49-F238E27FC236}">
                  <a16:creationId xmlns:a16="http://schemas.microsoft.com/office/drawing/2014/main" id="{6CB6303A-3B10-461E-AF11-594B6120A920}"/>
                </a:ext>
              </a:extLst>
            </p:cNvPr>
            <p:cNvSpPr/>
            <p:nvPr/>
          </p:nvSpPr>
          <p:spPr>
            <a:xfrm rot="16200000">
              <a:off x="2639803" y="4355911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10" name="Стрелка вниз 10">
              <a:extLst>
                <a:ext uri="{FF2B5EF4-FFF2-40B4-BE49-F238E27FC236}">
                  <a16:creationId xmlns:a16="http://schemas.microsoft.com/office/drawing/2014/main" id="{FEECA1B2-C63A-4A31-861C-1D9495414CA7}"/>
                </a:ext>
              </a:extLst>
            </p:cNvPr>
            <p:cNvSpPr/>
            <p:nvPr/>
          </p:nvSpPr>
          <p:spPr>
            <a:xfrm rot="16200000">
              <a:off x="2666514" y="5462173"/>
              <a:ext cx="432048" cy="109227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A4F7811-91A5-4582-BFEC-4EA1894E5E3E}"/>
                </a:ext>
              </a:extLst>
            </p:cNvPr>
            <p:cNvSpPr/>
            <p:nvPr/>
          </p:nvSpPr>
          <p:spPr>
            <a:xfrm>
              <a:off x="2133700" y="1092451"/>
              <a:ext cx="247942" cy="50290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11CF5DA-C4A6-4253-88E8-ED8EC1B1E24D}"/>
              </a:ext>
            </a:extLst>
          </p:cNvPr>
          <p:cNvGrpSpPr/>
          <p:nvPr/>
        </p:nvGrpSpPr>
        <p:grpSpPr>
          <a:xfrm>
            <a:off x="2699792" y="1637684"/>
            <a:ext cx="5210064" cy="1036078"/>
            <a:chOff x="2483768" y="836712"/>
            <a:chExt cx="3456384" cy="19442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5">
              <a:extLst>
                <a:ext uri="{FF2B5EF4-FFF2-40B4-BE49-F238E27FC236}">
                  <a16:creationId xmlns:a16="http://schemas.microsoft.com/office/drawing/2014/main" id="{137893A4-E979-4851-A4D2-A119FD644F5D}"/>
                </a:ext>
              </a:extLst>
            </p:cNvPr>
            <p:cNvSpPr/>
            <p:nvPr/>
          </p:nvSpPr>
          <p:spPr>
            <a:xfrm>
              <a:off x="2483768" y="836712"/>
              <a:ext cx="3456384" cy="19442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A2401A-108C-4733-A103-E352052D4952}"/>
                </a:ext>
              </a:extLst>
            </p:cNvPr>
            <p:cNvSpPr txBox="1"/>
            <p:nvPr/>
          </p:nvSpPr>
          <p:spPr>
            <a:xfrm>
              <a:off x="2567892" y="873803"/>
              <a:ext cx="3312368" cy="17903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/>
                <a:t>Сформулировать проблематику изучаемого произведения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89A4A3E-FEA4-4D9F-8AC5-58A6EB05B137}"/>
              </a:ext>
            </a:extLst>
          </p:cNvPr>
          <p:cNvGrpSpPr/>
          <p:nvPr/>
        </p:nvGrpSpPr>
        <p:grpSpPr>
          <a:xfrm>
            <a:off x="2699792" y="2859946"/>
            <a:ext cx="6073345" cy="772468"/>
            <a:chOff x="2483768" y="836712"/>
            <a:chExt cx="4029089" cy="19442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Скругленный прямоугольник 5">
              <a:extLst>
                <a:ext uri="{FF2B5EF4-FFF2-40B4-BE49-F238E27FC236}">
                  <a16:creationId xmlns:a16="http://schemas.microsoft.com/office/drawing/2014/main" id="{3A558411-2029-46F7-8B1D-9F73AEBA910B}"/>
                </a:ext>
              </a:extLst>
            </p:cNvPr>
            <p:cNvSpPr/>
            <p:nvPr/>
          </p:nvSpPr>
          <p:spPr>
            <a:xfrm>
              <a:off x="2483768" y="836712"/>
              <a:ext cx="3456384" cy="19442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B4A513-3052-4E6E-ACD9-75DC01EC3EF8}"/>
                </a:ext>
              </a:extLst>
            </p:cNvPr>
            <p:cNvSpPr txBox="1"/>
            <p:nvPr/>
          </p:nvSpPr>
          <p:spPr>
            <a:xfrm>
              <a:off x="2696433" y="1010038"/>
              <a:ext cx="3816424" cy="98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Выявить авторскую позицию</a:t>
              </a:r>
              <a:endParaRPr lang="ru-RU" sz="4000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BB8F60A-C087-40A0-A93D-E9BF70E2994D}"/>
              </a:ext>
            </a:extLst>
          </p:cNvPr>
          <p:cNvGrpSpPr/>
          <p:nvPr/>
        </p:nvGrpSpPr>
        <p:grpSpPr>
          <a:xfrm>
            <a:off x="2699792" y="3798749"/>
            <a:ext cx="5210064" cy="790856"/>
            <a:chOff x="2433217" y="248102"/>
            <a:chExt cx="3456384" cy="19442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Скругленный прямоугольник 5">
              <a:extLst>
                <a:ext uri="{FF2B5EF4-FFF2-40B4-BE49-F238E27FC236}">
                  <a16:creationId xmlns:a16="http://schemas.microsoft.com/office/drawing/2014/main" id="{EA9E1570-1A2E-43B6-952C-FD687E3A8827}"/>
                </a:ext>
              </a:extLst>
            </p:cNvPr>
            <p:cNvSpPr/>
            <p:nvPr/>
          </p:nvSpPr>
          <p:spPr>
            <a:xfrm>
              <a:off x="2433217" y="248102"/>
              <a:ext cx="3456384" cy="19442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D0E526-6B4C-4165-B8BA-200CAE19F67B}"/>
                </a:ext>
              </a:extLst>
            </p:cNvPr>
            <p:cNvSpPr txBox="1"/>
            <p:nvPr/>
          </p:nvSpPr>
          <p:spPr>
            <a:xfrm>
              <a:off x="2656781" y="523321"/>
              <a:ext cx="2939111" cy="12862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/>
                <a:t>Дать оценку героям</a:t>
              </a:r>
              <a:endParaRPr lang="ru-RU" sz="4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F411357-06A7-461E-B1E0-9CCABB98FBD2}"/>
              </a:ext>
            </a:extLst>
          </p:cNvPr>
          <p:cNvGrpSpPr/>
          <p:nvPr/>
        </p:nvGrpSpPr>
        <p:grpSpPr>
          <a:xfrm>
            <a:off x="2699792" y="4749903"/>
            <a:ext cx="5763420" cy="790856"/>
            <a:chOff x="2578939" y="574107"/>
            <a:chExt cx="3823483" cy="19442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Скругленный прямоугольник 5">
              <a:extLst>
                <a:ext uri="{FF2B5EF4-FFF2-40B4-BE49-F238E27FC236}">
                  <a16:creationId xmlns:a16="http://schemas.microsoft.com/office/drawing/2014/main" id="{2AB9E572-0B1D-4FF6-BDAB-91C9F6C545C2}"/>
                </a:ext>
              </a:extLst>
            </p:cNvPr>
            <p:cNvSpPr/>
            <p:nvPr/>
          </p:nvSpPr>
          <p:spPr>
            <a:xfrm>
              <a:off x="2578939" y="574107"/>
              <a:ext cx="3456384" cy="194421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0F97B7-F00B-4BC9-9F4C-89715FC633ED}"/>
                </a:ext>
              </a:extLst>
            </p:cNvPr>
            <p:cNvSpPr txBox="1"/>
            <p:nvPr/>
          </p:nvSpPr>
          <p:spPr>
            <a:xfrm>
              <a:off x="2585998" y="943703"/>
              <a:ext cx="3816424" cy="1286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Объяснить смысловую структуру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8261F1E-43E0-4D57-9AF1-A0906872568A}"/>
              </a:ext>
            </a:extLst>
          </p:cNvPr>
          <p:cNvGrpSpPr/>
          <p:nvPr/>
        </p:nvGrpSpPr>
        <p:grpSpPr>
          <a:xfrm>
            <a:off x="2375567" y="5808750"/>
            <a:ext cx="5752779" cy="954107"/>
            <a:chOff x="2262516" y="836712"/>
            <a:chExt cx="3816424" cy="2019073"/>
          </a:xfrm>
        </p:grpSpPr>
        <p:sp>
          <p:nvSpPr>
            <p:cNvPr id="25" name="Скругленный прямоугольник 5">
              <a:extLst>
                <a:ext uri="{FF2B5EF4-FFF2-40B4-BE49-F238E27FC236}">
                  <a16:creationId xmlns:a16="http://schemas.microsoft.com/office/drawing/2014/main" id="{68D435FF-596A-4B1F-93BB-AA2B40211AB2}"/>
                </a:ext>
              </a:extLst>
            </p:cNvPr>
            <p:cNvSpPr/>
            <p:nvPr/>
          </p:nvSpPr>
          <p:spPr>
            <a:xfrm>
              <a:off x="2483768" y="836712"/>
              <a:ext cx="3456384" cy="194421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84B544-20C3-4C2D-A66C-14CB69FF79B5}"/>
                </a:ext>
              </a:extLst>
            </p:cNvPr>
            <p:cNvSpPr txBox="1"/>
            <p:nvPr/>
          </p:nvSpPr>
          <p:spPr>
            <a:xfrm>
              <a:off x="2262516" y="836712"/>
              <a:ext cx="3816424" cy="201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/>
                <a:t>Раскрыть алгоритм авторского смысла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9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E006A4-0B12-43FF-BFF5-53F5684F0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" y="3068960"/>
            <a:ext cx="3227868" cy="3624334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53F507-D430-4711-B0A6-5E0B807FD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56" y="269912"/>
            <a:ext cx="6696744" cy="6318176"/>
          </a:xfrm>
        </p:spPr>
      </p:pic>
    </p:spTree>
    <p:extLst>
      <p:ext uri="{BB962C8B-B14F-4D97-AF65-F5344CB8AC3E}">
        <p14:creationId xmlns:p14="http://schemas.microsoft.com/office/powerpoint/2010/main" val="391232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FD722E-A4AF-4E74-BB68-2766D0D3C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" y="2060848"/>
            <a:ext cx="9017316" cy="3518627"/>
          </a:xfrm>
        </p:spPr>
      </p:pic>
    </p:spTree>
    <p:extLst>
      <p:ext uri="{BB962C8B-B14F-4D97-AF65-F5344CB8AC3E}">
        <p14:creationId xmlns:p14="http://schemas.microsoft.com/office/powerpoint/2010/main" val="342713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034FEC-2AB8-4F0A-BB69-377F950F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3" y="2564904"/>
            <a:ext cx="8864473" cy="32884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5D9401-701B-4C22-966D-D216EB4C4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876067" cy="3001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842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13EE4CB-0F3A-4E77-9B51-C2F115089F24}"/>
              </a:ext>
            </a:extLst>
          </p:cNvPr>
          <p:cNvGrpSpPr/>
          <p:nvPr/>
        </p:nvGrpSpPr>
        <p:grpSpPr>
          <a:xfrm>
            <a:off x="1148080" y="469583"/>
            <a:ext cx="6847840" cy="5918835"/>
            <a:chOff x="0" y="0"/>
            <a:chExt cx="6848048" cy="591887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8C6A426-2077-4B64-A1CE-BC54F237C344}"/>
                </a:ext>
              </a:extLst>
            </p:cNvPr>
            <p:cNvGrpSpPr/>
            <p:nvPr/>
          </p:nvGrpSpPr>
          <p:grpSpPr>
            <a:xfrm>
              <a:off x="0" y="0"/>
              <a:ext cx="6676159" cy="5918875"/>
              <a:chOff x="0" y="0"/>
              <a:chExt cx="6676159" cy="5918875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EDA1C4D1-F421-4204-9797-7D2D1802E4A5}"/>
                  </a:ext>
                </a:extLst>
              </p:cNvPr>
              <p:cNvGrpSpPr/>
              <p:nvPr/>
            </p:nvGrpSpPr>
            <p:grpSpPr>
              <a:xfrm>
                <a:off x="1868632" y="768927"/>
                <a:ext cx="2814320" cy="546100"/>
                <a:chOff x="0" y="0"/>
                <a:chExt cx="2814320" cy="546100"/>
              </a:xfrm>
            </p:grpSpPr>
            <p:sp>
              <p:nvSpPr>
                <p:cNvPr id="69" name="Блок-схема: подготовка 68">
                  <a:extLst>
                    <a:ext uri="{FF2B5EF4-FFF2-40B4-BE49-F238E27FC236}">
                      <a16:creationId xmlns:a16="http://schemas.microsoft.com/office/drawing/2014/main" id="{9599B87C-12B7-4857-9DA4-6237397D699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87320" cy="546100"/>
                </a:xfrm>
                <a:prstGeom prst="flowChartPreparation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Надпись 2">
                  <a:extLst>
                    <a:ext uri="{FF2B5EF4-FFF2-40B4-BE49-F238E27FC236}">
                      <a16:creationId xmlns:a16="http://schemas.microsoft.com/office/drawing/2014/main" id="{2C02C8AB-3999-41B3-B31C-621ACF5378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8150" y="71032"/>
                  <a:ext cx="2376170" cy="4750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и </a:t>
                  </a:r>
                  <a:r>
                    <a:rPr lang="en-US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 </a:t>
                  </a: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разных знаков?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6F841128-4DA9-4A54-AA93-4495F41BDBF2}"/>
                  </a:ext>
                </a:extLst>
              </p:cNvPr>
              <p:cNvGrpSpPr/>
              <p:nvPr/>
            </p:nvGrpSpPr>
            <p:grpSpPr>
              <a:xfrm>
                <a:off x="1911927" y="0"/>
                <a:ext cx="2687320" cy="546100"/>
                <a:chOff x="0" y="0"/>
                <a:chExt cx="2687320" cy="546100"/>
              </a:xfrm>
            </p:grpSpPr>
            <p:sp>
              <p:nvSpPr>
                <p:cNvPr id="67" name="Блок-схема: знак завершения 66">
                  <a:extLst>
                    <a:ext uri="{FF2B5EF4-FFF2-40B4-BE49-F238E27FC236}">
                      <a16:creationId xmlns:a16="http://schemas.microsoft.com/office/drawing/2014/main" id="{60876619-A408-492E-91F1-CDC57915DA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687320" cy="546100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8" name="Надпись 2">
                  <a:extLst>
                    <a:ext uri="{FF2B5EF4-FFF2-40B4-BE49-F238E27FC236}">
                      <a16:creationId xmlns:a16="http://schemas.microsoft.com/office/drawing/2014/main" id="{12BAE647-B4C4-4E41-8251-BE691A1284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550" y="76200"/>
                  <a:ext cx="2376170" cy="422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Назвать слагаемые </a:t>
                  </a:r>
                  <a:r>
                    <a:rPr lang="en-US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 </a:t>
                  </a: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и </a:t>
                  </a:r>
                  <a:r>
                    <a:rPr lang="en-US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4" name="Прямая со стрелкой 13">
                <a:extLst>
                  <a:ext uri="{FF2B5EF4-FFF2-40B4-BE49-F238E27FC236}">
                    <a16:creationId xmlns:a16="http://schemas.microsoft.com/office/drawing/2014/main" id="{53058FD6-8FC9-4A06-BDB3-3E99C090F2CE}"/>
                  </a:ext>
                </a:extLst>
              </p:cNvPr>
              <p:cNvCxnSpPr/>
              <p:nvPr/>
            </p:nvCxnSpPr>
            <p:spPr>
              <a:xfrm>
                <a:off x="3214255" y="547254"/>
                <a:ext cx="0" cy="222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40C2091B-870A-4F49-A7F2-7A8EFE75B191}"/>
                  </a:ext>
                </a:extLst>
              </p:cNvPr>
              <p:cNvGrpSpPr/>
              <p:nvPr/>
            </p:nvGrpSpPr>
            <p:grpSpPr>
              <a:xfrm>
                <a:off x="367146" y="1773381"/>
                <a:ext cx="1936750" cy="692150"/>
                <a:chOff x="0" y="0"/>
                <a:chExt cx="1936750" cy="692150"/>
              </a:xfrm>
            </p:grpSpPr>
            <p:sp>
              <p:nvSpPr>
                <p:cNvPr id="65" name="Блок-схема: процесс 64">
                  <a:extLst>
                    <a:ext uri="{FF2B5EF4-FFF2-40B4-BE49-F238E27FC236}">
                      <a16:creationId xmlns:a16="http://schemas.microsoft.com/office/drawing/2014/main" id="{DD59CB36-40FF-4021-AB15-6EC7E50852B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6" name="Надпись 2">
                  <a:extLst>
                    <a:ext uri="{FF2B5EF4-FFF2-40B4-BE49-F238E27FC236}">
                      <a16:creationId xmlns:a16="http://schemas.microsoft.com/office/drawing/2014/main" id="{EB59092E-8F4C-4F7F-B674-6F286001C7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750" y="116461"/>
                  <a:ext cx="1606550" cy="55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Найти модуль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чисел </a:t>
                  </a:r>
                  <a:r>
                    <a:rPr lang="en-US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ru-RU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и </a:t>
                  </a:r>
                  <a:r>
                    <a:rPr lang="en-US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1949A15B-48BF-4291-B70B-860C0C1BC97B}"/>
                  </a:ext>
                </a:extLst>
              </p:cNvPr>
              <p:cNvGrpSpPr/>
              <p:nvPr/>
            </p:nvGrpSpPr>
            <p:grpSpPr>
              <a:xfrm>
                <a:off x="4114800" y="1808018"/>
                <a:ext cx="1936750" cy="762000"/>
                <a:chOff x="0" y="0"/>
                <a:chExt cx="1936750" cy="532130"/>
              </a:xfrm>
            </p:grpSpPr>
            <p:sp>
              <p:nvSpPr>
                <p:cNvPr id="63" name="Восьмиугольник 62">
                  <a:extLst>
                    <a:ext uri="{FF2B5EF4-FFF2-40B4-BE49-F238E27FC236}">
                      <a16:creationId xmlns:a16="http://schemas.microsoft.com/office/drawing/2014/main" id="{408C2721-9348-4C1B-9979-C0F68C6B4AD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482600"/>
                </a:xfrm>
                <a:prstGeom prst="octagon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Надпись 2">
                  <a:extLst>
                    <a:ext uri="{FF2B5EF4-FFF2-40B4-BE49-F238E27FC236}">
                      <a16:creationId xmlns:a16="http://schemas.microsoft.com/office/drawing/2014/main" id="{FC081157-932E-494D-B9E9-88D61822A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7650" y="57150"/>
                  <a:ext cx="1549400" cy="474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Отрицательные числа?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7C220E4E-7D35-4F63-8269-D9D367E8609D}"/>
                  </a:ext>
                </a:extLst>
              </p:cNvPr>
              <p:cNvGrpSpPr/>
              <p:nvPr/>
            </p:nvGrpSpPr>
            <p:grpSpPr>
              <a:xfrm>
                <a:off x="346364" y="2680854"/>
                <a:ext cx="1936750" cy="532130"/>
                <a:chOff x="0" y="0"/>
                <a:chExt cx="1936750" cy="532130"/>
              </a:xfrm>
            </p:grpSpPr>
            <p:sp>
              <p:nvSpPr>
                <p:cNvPr id="61" name="Восьмиугольник 60">
                  <a:extLst>
                    <a:ext uri="{FF2B5EF4-FFF2-40B4-BE49-F238E27FC236}">
                      <a16:creationId xmlns:a16="http://schemas.microsoft.com/office/drawing/2014/main" id="{DCF983D0-C8DC-416B-B6FC-9F7884F5F6C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482600"/>
                </a:xfrm>
                <a:prstGeom prst="octagon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2" name="Надпись 2">
                      <a:extLst>
                        <a:ext uri="{FF2B5EF4-FFF2-40B4-BE49-F238E27FC236}">
                          <a16:creationId xmlns:a16="http://schemas.microsoft.com/office/drawing/2014/main" id="{E19F6CDF-9ABE-4396-92FB-947E9CB9A25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5300" y="57150"/>
                      <a:ext cx="1073380" cy="4749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ru-RU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ru-RU" sz="1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ru-RU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oMath>
                      </a14:m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62" name="Надпись 2">
                      <a:extLst>
                        <a:ext uri="{FF2B5EF4-FFF2-40B4-BE49-F238E27FC236}">
                          <a16:creationId xmlns:a16="http://schemas.microsoft.com/office/drawing/2014/main" id="{E19F6CDF-9ABE-4396-92FB-947E9CB9A25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95300" y="57150"/>
                      <a:ext cx="1073380" cy="474980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t="-2564"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75DFCF7E-4146-4984-8FB8-9338128B724E}"/>
                  </a:ext>
                </a:extLst>
              </p:cNvPr>
              <p:cNvGrpSpPr/>
              <p:nvPr/>
            </p:nvGrpSpPr>
            <p:grpSpPr>
              <a:xfrm>
                <a:off x="3574473" y="2985654"/>
                <a:ext cx="1276350" cy="895350"/>
                <a:chOff x="0" y="0"/>
                <a:chExt cx="1936750" cy="692150"/>
              </a:xfrm>
            </p:grpSpPr>
            <p:sp>
              <p:nvSpPr>
                <p:cNvPr id="59" name="Блок-схема: процесс 58">
                  <a:extLst>
                    <a:ext uri="{FF2B5EF4-FFF2-40B4-BE49-F238E27FC236}">
                      <a16:creationId xmlns:a16="http://schemas.microsoft.com/office/drawing/2014/main" id="{F81EFC04-9A4E-4298-98E0-FAE4362A0A8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Надпись 2">
                  <a:extLst>
                    <a:ext uri="{FF2B5EF4-FFF2-40B4-BE49-F238E27FC236}">
                      <a16:creationId xmlns:a16="http://schemas.microsoft.com/office/drawing/2014/main" id="{3A08AD53-F76F-4E44-B7D9-D0483E9002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722" y="51750"/>
                  <a:ext cx="1765301" cy="55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Найти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модуль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чисел </a:t>
                  </a:r>
                  <a:r>
                    <a:rPr lang="en-US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ru-RU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и </a:t>
                  </a:r>
                  <a:r>
                    <a:rPr lang="en-US" sz="1400" b="1">
                      <a:solidFill>
                        <a:srgbClr val="FFFFFF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BB2039D4-A82B-440F-9F91-0C9F5C1DCBB4}"/>
                  </a:ext>
                </a:extLst>
              </p:cNvPr>
              <p:cNvGrpSpPr/>
              <p:nvPr/>
            </p:nvGrpSpPr>
            <p:grpSpPr>
              <a:xfrm>
                <a:off x="5514109" y="2999509"/>
                <a:ext cx="1162050" cy="692150"/>
                <a:chOff x="0" y="0"/>
                <a:chExt cx="1936750" cy="692150"/>
              </a:xfrm>
            </p:grpSpPr>
            <p:sp>
              <p:nvSpPr>
                <p:cNvPr id="57" name="Блок-схема: процесс 56">
                  <a:extLst>
                    <a:ext uri="{FF2B5EF4-FFF2-40B4-BE49-F238E27FC236}">
                      <a16:creationId xmlns:a16="http://schemas.microsoft.com/office/drawing/2014/main" id="{EFABCE14-B0F1-49B3-BE4D-027F7CB8441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Надпись 2">
                  <a:extLst>
                    <a:ext uri="{FF2B5EF4-FFF2-40B4-BE49-F238E27FC236}">
                      <a16:creationId xmlns:a16="http://schemas.microsoft.com/office/drawing/2014/main" id="{707992D1-A933-4FDD-967D-414E10E148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750" y="50800"/>
                  <a:ext cx="1606550" cy="55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Найти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07000"/>
                    </a:lnSpc>
                    <a:spcAft>
                      <a:spcPts val="0"/>
                    </a:spcAft>
                  </a:pP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сумму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BDE10B1-555A-4558-B6FF-4DC3D5D10267}"/>
                  </a:ext>
                </a:extLst>
              </p:cNvPr>
              <p:cNvGrpSpPr/>
              <p:nvPr/>
            </p:nvGrpSpPr>
            <p:grpSpPr>
              <a:xfrm>
                <a:off x="0" y="3650672"/>
                <a:ext cx="1276350" cy="482600"/>
                <a:chOff x="0" y="0"/>
                <a:chExt cx="1936750" cy="692150"/>
              </a:xfrm>
            </p:grpSpPr>
            <p:sp>
              <p:nvSpPr>
                <p:cNvPr id="55" name="Блок-схема: процесс 54">
                  <a:extLst>
                    <a:ext uri="{FF2B5EF4-FFF2-40B4-BE49-F238E27FC236}">
                      <a16:creationId xmlns:a16="http://schemas.microsoft.com/office/drawing/2014/main" id="{25DD4F1C-EC41-4B8A-8EC7-23392A9594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6" name="Надпись 2">
                      <a:extLst>
                        <a:ext uri="{FF2B5EF4-FFF2-40B4-BE49-F238E27FC236}">
                          <a16:creationId xmlns:a16="http://schemas.microsoft.com/office/drawing/2014/main" id="{BC08E83B-AB36-45DB-A9A7-BC11A5248B5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722" y="39271"/>
                      <a:ext cx="1765301" cy="558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ru-RU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</m:oMath>
                        </m:oMathPara>
                      </a14:m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56" name="Надпись 2">
                      <a:extLst>
                        <a:ext uri="{FF2B5EF4-FFF2-40B4-BE49-F238E27FC236}">
                          <a16:creationId xmlns:a16="http://schemas.microsoft.com/office/drawing/2014/main" id="{BC08E83B-AB36-45DB-A9A7-BC11A5248B5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6722" y="39271"/>
                      <a:ext cx="1765301" cy="55880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586FC3CB-0225-4BD8-A027-3087A0385F74}"/>
                  </a:ext>
                </a:extLst>
              </p:cNvPr>
              <p:cNvGrpSpPr/>
              <p:nvPr/>
            </p:nvGrpSpPr>
            <p:grpSpPr>
              <a:xfrm>
                <a:off x="1399309" y="3664527"/>
                <a:ext cx="1276350" cy="482600"/>
                <a:chOff x="0" y="0"/>
                <a:chExt cx="1936750" cy="692150"/>
              </a:xfrm>
            </p:grpSpPr>
            <p:sp>
              <p:nvSpPr>
                <p:cNvPr id="53" name="Блок-схема: процесс 52">
                  <a:extLst>
                    <a:ext uri="{FF2B5EF4-FFF2-40B4-BE49-F238E27FC236}">
                      <a16:creationId xmlns:a16="http://schemas.microsoft.com/office/drawing/2014/main" id="{0540DD8A-4AE6-44AB-993C-C112DD0F343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4" name="Надпись 2">
                      <a:extLst>
                        <a:ext uri="{FF2B5EF4-FFF2-40B4-BE49-F238E27FC236}">
                          <a16:creationId xmlns:a16="http://schemas.microsoft.com/office/drawing/2014/main" id="{BC970A12-955D-4382-ADCB-44BFA5C655D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722" y="39271"/>
                      <a:ext cx="1765301" cy="558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  <m:r>
                              <a:rPr lang="ru-RU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</m:oMath>
                        </m:oMathPara>
                      </a14:m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54" name="Надпись 2">
                      <a:extLst>
                        <a:ext uri="{FF2B5EF4-FFF2-40B4-BE49-F238E27FC236}">
                          <a16:creationId xmlns:a16="http://schemas.microsoft.com/office/drawing/2014/main" id="{BC970A12-955D-4382-ADCB-44BFA5C655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6722" y="39271"/>
                      <a:ext cx="1765301" cy="5588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7A0228A0-E468-4092-8785-659014BF446C}"/>
                  </a:ext>
                </a:extLst>
              </p:cNvPr>
              <p:cNvGrpSpPr/>
              <p:nvPr/>
            </p:nvGrpSpPr>
            <p:grpSpPr>
              <a:xfrm>
                <a:off x="52079" y="4364758"/>
                <a:ext cx="1219200" cy="1507324"/>
                <a:chOff x="71726" y="-12693"/>
                <a:chExt cx="1936750" cy="705143"/>
              </a:xfrm>
            </p:grpSpPr>
            <p:sp>
              <p:nvSpPr>
                <p:cNvPr id="51" name="Блок-схема: процесс 50">
                  <a:extLst>
                    <a:ext uri="{FF2B5EF4-FFF2-40B4-BE49-F238E27FC236}">
                      <a16:creationId xmlns:a16="http://schemas.microsoft.com/office/drawing/2014/main" id="{80A00EF0-6CE0-4B30-99AD-D5710E59CF20}"/>
                    </a:ext>
                  </a:extLst>
                </p:cNvPr>
                <p:cNvSpPr/>
                <p:nvPr/>
              </p:nvSpPr>
              <p:spPr>
                <a:xfrm>
                  <a:off x="71726" y="-12693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Надпись 2">
                  <a:extLst>
                    <a:ext uri="{FF2B5EF4-FFF2-40B4-BE49-F238E27FC236}">
                      <a16:creationId xmlns:a16="http://schemas.microsoft.com/office/drawing/2014/main" id="{172CB7CB-AB4C-4B63-9BEA-55384F15B1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731" y="51100"/>
                  <a:ext cx="1794409" cy="641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vert270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Перед полученной разностью поставить знак числа а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2063D81B-7C8E-4D55-AC0C-1F24C1EC5011}"/>
                  </a:ext>
                </a:extLst>
              </p:cNvPr>
              <p:cNvGrpSpPr/>
              <p:nvPr/>
            </p:nvGrpSpPr>
            <p:grpSpPr>
              <a:xfrm>
                <a:off x="1456460" y="4364758"/>
                <a:ext cx="1219200" cy="1507324"/>
                <a:chOff x="2753" y="-12693"/>
                <a:chExt cx="1936750" cy="705143"/>
              </a:xfrm>
            </p:grpSpPr>
            <p:sp>
              <p:nvSpPr>
                <p:cNvPr id="49" name="Блок-схема: процесс 48">
                  <a:extLst>
                    <a:ext uri="{FF2B5EF4-FFF2-40B4-BE49-F238E27FC236}">
                      <a16:creationId xmlns:a16="http://schemas.microsoft.com/office/drawing/2014/main" id="{8534C9C4-4F5F-41C6-BCF0-57E7DF858438}"/>
                    </a:ext>
                  </a:extLst>
                </p:cNvPr>
                <p:cNvSpPr/>
                <p:nvPr/>
              </p:nvSpPr>
              <p:spPr>
                <a:xfrm>
                  <a:off x="2753" y="-12693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Надпись 2">
                  <a:extLst>
                    <a:ext uri="{FF2B5EF4-FFF2-40B4-BE49-F238E27FC236}">
                      <a16:creationId xmlns:a16="http://schemas.microsoft.com/office/drawing/2014/main" id="{8FC12C9E-ABFF-4C6A-84FD-04AFB242E2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731" y="51100"/>
                  <a:ext cx="1794409" cy="641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vert270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Перед полученной разностью поставить знак числа </a:t>
                  </a:r>
                  <a:r>
                    <a:rPr lang="en-US" sz="1400" b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2E95C845-AE98-451F-A69C-BDF07216AC18}"/>
                  </a:ext>
                </a:extLst>
              </p:cNvPr>
              <p:cNvGrpSpPr/>
              <p:nvPr/>
            </p:nvGrpSpPr>
            <p:grpSpPr>
              <a:xfrm>
                <a:off x="3574473" y="4100945"/>
                <a:ext cx="1276350" cy="482600"/>
                <a:chOff x="0" y="0"/>
                <a:chExt cx="1936750" cy="692150"/>
              </a:xfrm>
            </p:grpSpPr>
            <p:sp>
              <p:nvSpPr>
                <p:cNvPr id="47" name="Блок-схема: процесс 46">
                  <a:extLst>
                    <a:ext uri="{FF2B5EF4-FFF2-40B4-BE49-F238E27FC236}">
                      <a16:creationId xmlns:a16="http://schemas.microsoft.com/office/drawing/2014/main" id="{C7C51772-94F2-4F5C-BBEA-53634BEFE8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692150"/>
                </a:xfrm>
                <a:prstGeom prst="flowChartProcess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48" name="Надпись 2">
                      <a:extLst>
                        <a:ext uri="{FF2B5EF4-FFF2-40B4-BE49-F238E27FC236}">
                          <a16:creationId xmlns:a16="http://schemas.microsoft.com/office/drawing/2014/main" id="{376205CC-8372-4E29-ABAA-47EF3E37E16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6722" y="39271"/>
                      <a:ext cx="1765301" cy="558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ru-RU" sz="1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d>
                          </m:oMath>
                        </m:oMathPara>
                      </a14:m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48" name="Надпись 2">
                      <a:extLst>
                        <a:ext uri="{FF2B5EF4-FFF2-40B4-BE49-F238E27FC236}">
                          <a16:creationId xmlns:a16="http://schemas.microsoft.com/office/drawing/2014/main" id="{376205CC-8372-4E29-ABAA-47EF3E37E16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6722" y="39271"/>
                      <a:ext cx="1765301" cy="5588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D457C6ED-B911-4F9C-8FF7-78CD2256B9D3}"/>
                  </a:ext>
                </a:extLst>
              </p:cNvPr>
              <p:cNvGrpSpPr/>
              <p:nvPr/>
            </p:nvGrpSpPr>
            <p:grpSpPr>
              <a:xfrm>
                <a:off x="3484418" y="4766302"/>
                <a:ext cx="1506220" cy="1152573"/>
                <a:chOff x="0" y="-30177"/>
                <a:chExt cx="1936750" cy="722327"/>
              </a:xfrm>
            </p:grpSpPr>
            <p:sp>
              <p:nvSpPr>
                <p:cNvPr id="45" name="Блок-схема: процесс 44">
                  <a:extLst>
                    <a:ext uri="{FF2B5EF4-FFF2-40B4-BE49-F238E27FC236}">
                      <a16:creationId xmlns:a16="http://schemas.microsoft.com/office/drawing/2014/main" id="{4BE0E46A-931B-453D-8C58-F296B8960BC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36750" cy="692150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Надпись 2">
                  <a:extLst>
                    <a:ext uri="{FF2B5EF4-FFF2-40B4-BE49-F238E27FC236}">
                      <a16:creationId xmlns:a16="http://schemas.microsoft.com/office/drawing/2014/main" id="{FF19FB51-1D13-4F93-BDE8-189F75119F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113" y="-30177"/>
                  <a:ext cx="1794409" cy="641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400" b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Перед полученной суммой поставить знак «+»</a:t>
                  </a:r>
                  <a:endParaRPr lang="ru-RU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3899B75D-D559-4317-A25C-EC4CE38370F7}"/>
                  </a:ext>
                </a:extLst>
              </p:cNvPr>
              <p:cNvGrpSpPr/>
              <p:nvPr/>
            </p:nvGrpSpPr>
            <p:grpSpPr>
              <a:xfrm>
                <a:off x="1350818" y="1316181"/>
                <a:ext cx="3816928" cy="492414"/>
                <a:chOff x="0" y="0"/>
                <a:chExt cx="3816928" cy="492414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4176B17-32CB-4753-98DF-FE462826A10A}"/>
                    </a:ext>
                  </a:extLst>
                </p:cNvPr>
                <p:cNvGrpSpPr/>
                <p:nvPr/>
              </p:nvGrpSpPr>
              <p:grpSpPr>
                <a:xfrm>
                  <a:off x="0" y="193964"/>
                  <a:ext cx="3816928" cy="298450"/>
                  <a:chOff x="0" y="0"/>
                  <a:chExt cx="3816928" cy="298450"/>
                </a:xfrm>
              </p:grpSpPr>
              <p:cxnSp>
                <p:nvCxnSpPr>
                  <p:cNvPr id="43" name="Соединитель: уступ 42">
                    <a:extLst>
                      <a:ext uri="{FF2B5EF4-FFF2-40B4-BE49-F238E27FC236}">
                        <a16:creationId xmlns:a16="http://schemas.microsoft.com/office/drawing/2014/main" id="{00882E85-62B3-49B9-8659-E6399A801AD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1863437" cy="263814"/>
                  </a:xfrm>
                  <a:prstGeom prst="bentConnector3">
                    <a:avLst>
                      <a:gd name="adj1" fmla="val 100130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Соединитель: уступ 43">
                    <a:extLst>
                      <a:ext uri="{FF2B5EF4-FFF2-40B4-BE49-F238E27FC236}">
                        <a16:creationId xmlns:a16="http://schemas.microsoft.com/office/drawing/2014/main" id="{90EE5408-7460-4FC2-92CD-34EF49377A9A}"/>
                      </a:ext>
                    </a:extLst>
                  </p:cNvPr>
                  <p:cNvCxnSpPr/>
                  <p:nvPr/>
                </p:nvCxnSpPr>
                <p:spPr>
                  <a:xfrm>
                    <a:off x="1863437" y="0"/>
                    <a:ext cx="1953491" cy="298450"/>
                  </a:xfrm>
                  <a:prstGeom prst="bentConnector3">
                    <a:avLst>
                      <a:gd name="adj1" fmla="val 99994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Прямая соединительная линия 41">
                  <a:extLst>
                    <a:ext uri="{FF2B5EF4-FFF2-40B4-BE49-F238E27FC236}">
                      <a16:creationId xmlns:a16="http://schemas.microsoft.com/office/drawing/2014/main" id="{4AED6CE0-77EA-4BC2-8293-BA568040C890}"/>
                    </a:ext>
                  </a:extLst>
                </p:cNvPr>
                <p:cNvCxnSpPr/>
                <p:nvPr/>
              </p:nvCxnSpPr>
              <p:spPr>
                <a:xfrm>
                  <a:off x="1905000" y="0"/>
                  <a:ext cx="0" cy="19511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C98B7517-3985-4B4F-A519-B763B344B66C}"/>
                  </a:ext>
                </a:extLst>
              </p:cNvPr>
              <p:cNvGrpSpPr/>
              <p:nvPr/>
            </p:nvGrpSpPr>
            <p:grpSpPr>
              <a:xfrm>
                <a:off x="678873" y="3165763"/>
                <a:ext cx="1364673" cy="492414"/>
                <a:chOff x="0" y="0"/>
                <a:chExt cx="3816928" cy="492414"/>
              </a:xfrm>
            </p:grpSpPr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BB3FB05C-8BB8-4144-AE5A-8F993A27308A}"/>
                    </a:ext>
                  </a:extLst>
                </p:cNvPr>
                <p:cNvGrpSpPr/>
                <p:nvPr/>
              </p:nvGrpSpPr>
              <p:grpSpPr>
                <a:xfrm>
                  <a:off x="0" y="193964"/>
                  <a:ext cx="3816928" cy="298450"/>
                  <a:chOff x="0" y="0"/>
                  <a:chExt cx="3816928" cy="298450"/>
                </a:xfrm>
              </p:grpSpPr>
              <p:cxnSp>
                <p:nvCxnSpPr>
                  <p:cNvPr id="39" name="Соединитель: уступ 38">
                    <a:extLst>
                      <a:ext uri="{FF2B5EF4-FFF2-40B4-BE49-F238E27FC236}">
                        <a16:creationId xmlns:a16="http://schemas.microsoft.com/office/drawing/2014/main" id="{D0EC3E9C-D312-44A8-9BD2-62887E35D54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1863437" cy="263814"/>
                  </a:xfrm>
                  <a:prstGeom prst="bentConnector3">
                    <a:avLst>
                      <a:gd name="adj1" fmla="val 100130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Соединитель: уступ 39">
                    <a:extLst>
                      <a:ext uri="{FF2B5EF4-FFF2-40B4-BE49-F238E27FC236}">
                        <a16:creationId xmlns:a16="http://schemas.microsoft.com/office/drawing/2014/main" id="{70B58BCE-0206-4C7A-BFD2-A0568416A2FA}"/>
                      </a:ext>
                    </a:extLst>
                  </p:cNvPr>
                  <p:cNvCxnSpPr/>
                  <p:nvPr/>
                </p:nvCxnSpPr>
                <p:spPr>
                  <a:xfrm>
                    <a:off x="1863437" y="0"/>
                    <a:ext cx="1953491" cy="298450"/>
                  </a:xfrm>
                  <a:prstGeom prst="bentConnector3">
                    <a:avLst>
                      <a:gd name="adj1" fmla="val 99994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Прямая соединительная линия 37">
                  <a:extLst>
                    <a:ext uri="{FF2B5EF4-FFF2-40B4-BE49-F238E27FC236}">
                      <a16:creationId xmlns:a16="http://schemas.microsoft.com/office/drawing/2014/main" id="{64D759CF-8138-4D63-84BC-2D96A1039751}"/>
                    </a:ext>
                  </a:extLst>
                </p:cNvPr>
                <p:cNvCxnSpPr/>
                <p:nvPr/>
              </p:nvCxnSpPr>
              <p:spPr>
                <a:xfrm>
                  <a:off x="1905000" y="0"/>
                  <a:ext cx="0" cy="19511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169BBDF2-B59E-4FCF-A28B-345DD3FBB752}"/>
                  </a:ext>
                </a:extLst>
              </p:cNvPr>
              <p:cNvGrpSpPr/>
              <p:nvPr/>
            </p:nvGrpSpPr>
            <p:grpSpPr>
              <a:xfrm>
                <a:off x="4225636" y="2500745"/>
                <a:ext cx="1928669" cy="492125"/>
                <a:chOff x="0" y="0"/>
                <a:chExt cx="3816928" cy="492414"/>
              </a:xfrm>
            </p:grpSpPr>
            <p:grpSp>
              <p:nvGrpSpPr>
                <p:cNvPr id="33" name="Группа 32">
                  <a:extLst>
                    <a:ext uri="{FF2B5EF4-FFF2-40B4-BE49-F238E27FC236}">
                      <a16:creationId xmlns:a16="http://schemas.microsoft.com/office/drawing/2014/main" id="{CF7B81AB-611E-4011-8700-25AAF6BC4EA1}"/>
                    </a:ext>
                  </a:extLst>
                </p:cNvPr>
                <p:cNvGrpSpPr/>
                <p:nvPr/>
              </p:nvGrpSpPr>
              <p:grpSpPr>
                <a:xfrm>
                  <a:off x="0" y="193964"/>
                  <a:ext cx="3816928" cy="298450"/>
                  <a:chOff x="0" y="0"/>
                  <a:chExt cx="3816928" cy="298450"/>
                </a:xfrm>
              </p:grpSpPr>
              <p:cxnSp>
                <p:nvCxnSpPr>
                  <p:cNvPr id="35" name="Соединитель: уступ 34">
                    <a:extLst>
                      <a:ext uri="{FF2B5EF4-FFF2-40B4-BE49-F238E27FC236}">
                        <a16:creationId xmlns:a16="http://schemas.microsoft.com/office/drawing/2014/main" id="{AC8FCB77-B202-496F-BE8D-BD76E7E30B0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0" y="0"/>
                    <a:ext cx="1863437" cy="263814"/>
                  </a:xfrm>
                  <a:prstGeom prst="bentConnector3">
                    <a:avLst>
                      <a:gd name="adj1" fmla="val 100130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Соединитель: уступ 35">
                    <a:extLst>
                      <a:ext uri="{FF2B5EF4-FFF2-40B4-BE49-F238E27FC236}">
                        <a16:creationId xmlns:a16="http://schemas.microsoft.com/office/drawing/2014/main" id="{41BDBFB4-B9D5-4F3F-8BA8-C0361E8EC433}"/>
                      </a:ext>
                    </a:extLst>
                  </p:cNvPr>
                  <p:cNvCxnSpPr/>
                  <p:nvPr/>
                </p:nvCxnSpPr>
                <p:spPr>
                  <a:xfrm>
                    <a:off x="1863437" y="0"/>
                    <a:ext cx="1953491" cy="298450"/>
                  </a:xfrm>
                  <a:prstGeom prst="bentConnector3">
                    <a:avLst>
                      <a:gd name="adj1" fmla="val 99994"/>
                    </a:avLst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4" name="Прямая соединительная линия 33">
                  <a:extLst>
                    <a:ext uri="{FF2B5EF4-FFF2-40B4-BE49-F238E27FC236}">
                      <a16:creationId xmlns:a16="http://schemas.microsoft.com/office/drawing/2014/main" id="{C62F3015-C44F-4804-8BD7-8F6F2B02583C}"/>
                    </a:ext>
                  </a:extLst>
                </p:cNvPr>
                <p:cNvCxnSpPr/>
                <p:nvPr/>
              </p:nvCxnSpPr>
              <p:spPr>
                <a:xfrm>
                  <a:off x="1905000" y="0"/>
                  <a:ext cx="0" cy="19511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Прямая со стрелкой 28">
                <a:extLst>
                  <a:ext uri="{FF2B5EF4-FFF2-40B4-BE49-F238E27FC236}">
                    <a16:creationId xmlns:a16="http://schemas.microsoft.com/office/drawing/2014/main" id="{F9AF6AC3-4F0A-432F-AE55-9B00012C69AD}"/>
                  </a:ext>
                </a:extLst>
              </p:cNvPr>
              <p:cNvCxnSpPr/>
              <p:nvPr/>
            </p:nvCxnSpPr>
            <p:spPr>
              <a:xfrm>
                <a:off x="4225636" y="3858491"/>
                <a:ext cx="0" cy="222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F16817A6-3D2D-45E2-9C78-2037C52E8EB6}"/>
                  </a:ext>
                </a:extLst>
              </p:cNvPr>
              <p:cNvCxnSpPr/>
              <p:nvPr/>
            </p:nvCxnSpPr>
            <p:spPr>
              <a:xfrm>
                <a:off x="4239491" y="4585854"/>
                <a:ext cx="0" cy="222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>
                <a:extLst>
                  <a:ext uri="{FF2B5EF4-FFF2-40B4-BE49-F238E27FC236}">
                    <a16:creationId xmlns:a16="http://schemas.microsoft.com/office/drawing/2014/main" id="{27FADCA8-50CD-48CE-B93D-677CEFB0F5C3}"/>
                  </a:ext>
                </a:extLst>
              </p:cNvPr>
              <p:cNvCxnSpPr/>
              <p:nvPr/>
            </p:nvCxnSpPr>
            <p:spPr>
              <a:xfrm>
                <a:off x="665018" y="4142509"/>
                <a:ext cx="0" cy="222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>
                <a:extLst>
                  <a:ext uri="{FF2B5EF4-FFF2-40B4-BE49-F238E27FC236}">
                    <a16:creationId xmlns:a16="http://schemas.microsoft.com/office/drawing/2014/main" id="{0EB6F6C7-EB8E-4EE7-AA5E-4307EA1001DB}"/>
                  </a:ext>
                </a:extLst>
              </p:cNvPr>
              <p:cNvCxnSpPr/>
              <p:nvPr/>
            </p:nvCxnSpPr>
            <p:spPr>
              <a:xfrm>
                <a:off x="2064327" y="4142509"/>
                <a:ext cx="0" cy="222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Надпись 2">
              <a:extLst>
                <a:ext uri="{FF2B5EF4-FFF2-40B4-BE49-F238E27FC236}">
                  <a16:creationId xmlns:a16="http://schemas.microsoft.com/office/drawing/2014/main" id="{9047F456-C2E7-4970-BC7A-4039C6D8D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727" y="1205346"/>
              <a:ext cx="436418" cy="42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Надпись 2">
              <a:extLst>
                <a:ext uri="{FF2B5EF4-FFF2-40B4-BE49-F238E27FC236}">
                  <a16:creationId xmlns:a16="http://schemas.microsoft.com/office/drawing/2014/main" id="{FBC44EF2-E734-41CF-8271-1482B5E37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437" y="1205346"/>
              <a:ext cx="696630" cy="42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2">
              <a:extLst>
                <a:ext uri="{FF2B5EF4-FFF2-40B4-BE49-F238E27FC236}">
                  <a16:creationId xmlns:a16="http://schemas.microsoft.com/office/drawing/2014/main" id="{64EC3809-4BD4-4363-A1CA-39C38C409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1418" y="2500746"/>
              <a:ext cx="696630" cy="42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2">
              <a:extLst>
                <a:ext uri="{FF2B5EF4-FFF2-40B4-BE49-F238E27FC236}">
                  <a16:creationId xmlns:a16="http://schemas.microsoft.com/office/drawing/2014/main" id="{3C9AD1D5-2A9F-41B3-A48E-C8A279669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3546" y="3269673"/>
              <a:ext cx="696630" cy="42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Нет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Надпись 2">
              <a:extLst>
                <a:ext uri="{FF2B5EF4-FFF2-40B4-BE49-F238E27FC236}">
                  <a16:creationId xmlns:a16="http://schemas.microsoft.com/office/drawing/2014/main" id="{369713EB-F9B6-49B7-AD58-B411A12AA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727" y="3262746"/>
              <a:ext cx="436418" cy="42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Надпись 2">
              <a:extLst>
                <a:ext uri="{FF2B5EF4-FFF2-40B4-BE49-F238E27FC236}">
                  <a16:creationId xmlns:a16="http://schemas.microsoft.com/office/drawing/2014/main" id="{8924A047-D263-4DA6-B97F-844755A8E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073" y="2535382"/>
              <a:ext cx="436418" cy="42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3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26" y="32123"/>
            <a:ext cx="883514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n-lt"/>
              </a:rPr>
              <a:t>Оптимальность СЛС: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123077" y="5890583"/>
            <a:ext cx="4913419" cy="792088"/>
            <a:chOff x="854356" y="4653136"/>
            <a:chExt cx="3312368" cy="93610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854356" y="4697760"/>
              <a:ext cx="3256977" cy="8914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4356" y="4653136"/>
              <a:ext cx="3312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itchFamily="34" charset="0"/>
                </a:rPr>
                <a:t>Обеспечение осмысленного усвоение понятия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1520" y="1783125"/>
            <a:ext cx="2821819" cy="864094"/>
            <a:chOff x="899592" y="2132856"/>
            <a:chExt cx="3373117" cy="79208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899592" y="2132856"/>
              <a:ext cx="3096344" cy="7920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0341" y="2203887"/>
              <a:ext cx="3312368" cy="677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С точки зрения восприятия</a:t>
              </a:r>
              <a:r>
                <a:rPr lang="en-US" sz="2100" dirty="0">
                  <a:latin typeface="Arial Black" pitchFamily="34" charset="0"/>
                </a:rPr>
                <a:t> </a:t>
              </a:r>
              <a:endParaRPr lang="ru-RU" sz="2100" dirty="0">
                <a:latin typeface="Arial Black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23528" y="2813276"/>
            <a:ext cx="2715174" cy="748600"/>
            <a:chOff x="899592" y="2121569"/>
            <a:chExt cx="3328857" cy="80337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899592" y="2132856"/>
              <a:ext cx="3096344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6081" y="2121569"/>
              <a:ext cx="3312368" cy="79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С точки зрения воображения</a:t>
              </a:r>
              <a:r>
                <a:rPr lang="en-US" sz="2100" dirty="0">
                  <a:latin typeface="Arial Black" pitchFamily="34" charset="0"/>
                </a:rPr>
                <a:t> </a:t>
              </a:r>
              <a:endParaRPr lang="ru-RU" sz="2100" dirty="0">
                <a:latin typeface="Arial Black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23528" y="4870180"/>
            <a:ext cx="2630118" cy="882099"/>
            <a:chOff x="899592" y="2132856"/>
            <a:chExt cx="3292627" cy="792088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899592" y="2132856"/>
              <a:ext cx="3096344" cy="7920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3792" y="2152126"/>
              <a:ext cx="3268427" cy="66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С точки зрения памяти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22426" y="3790060"/>
            <a:ext cx="2540074" cy="810091"/>
            <a:chOff x="899592" y="2132856"/>
            <a:chExt cx="3114183" cy="79208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899592" y="2132856"/>
              <a:ext cx="3096344" cy="7920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7432" y="2148137"/>
              <a:ext cx="3096343" cy="722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С точки зрения представления</a:t>
              </a:r>
              <a:r>
                <a:rPr lang="en-US" sz="2100" dirty="0">
                  <a:latin typeface="Arial Black" pitchFamily="34" charset="0"/>
                </a:rPr>
                <a:t> </a:t>
              </a:r>
              <a:endParaRPr lang="ru-RU" sz="2100" dirty="0">
                <a:latin typeface="Arial Black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3529" y="5903894"/>
            <a:ext cx="2808312" cy="765466"/>
            <a:chOff x="891984" y="5375091"/>
            <a:chExt cx="3443050" cy="79208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891984" y="5375091"/>
              <a:ext cx="3096344" cy="79208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7325" y="5375093"/>
              <a:ext cx="3377709" cy="764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>
                  <a:latin typeface="Arial Black" pitchFamily="34" charset="0"/>
                </a:rPr>
                <a:t>С точки зрения мышления</a:t>
              </a:r>
              <a:r>
                <a:rPr lang="en-US" sz="2100" dirty="0">
                  <a:latin typeface="Arial Black" pitchFamily="34" charset="0"/>
                </a:rPr>
                <a:t> </a:t>
              </a:r>
              <a:endParaRPr lang="ru-RU" sz="2100" dirty="0">
                <a:latin typeface="Arial Black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080159" y="4761098"/>
            <a:ext cx="5272749" cy="1044339"/>
            <a:chOff x="854356" y="4509120"/>
            <a:chExt cx="3269350" cy="115212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4356" y="4509120"/>
              <a:ext cx="3005873" cy="11521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54356" y="4653136"/>
              <a:ext cx="3269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itchFamily="34" charset="0"/>
                </a:rPr>
                <a:t>Комплексное представление об изучаемом материале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095865" y="3761969"/>
            <a:ext cx="5144347" cy="871463"/>
            <a:chOff x="854356" y="4509120"/>
            <a:chExt cx="3231706" cy="115212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4356" y="4509120"/>
              <a:ext cx="3005873" cy="115212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4356" y="4653136"/>
              <a:ext cx="3231706" cy="935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itchFamily="34" charset="0"/>
                </a:rPr>
                <a:t>Концентрация внимания только на конкретных понятиях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067943" y="2697172"/>
            <a:ext cx="5616625" cy="941075"/>
            <a:chOff x="854356" y="4569807"/>
            <a:chExt cx="3312368" cy="94107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71896" y="4569807"/>
              <a:ext cx="2793883" cy="9410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54356" y="4653136"/>
              <a:ext cx="3312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itchFamily="34" charset="0"/>
                </a:rPr>
                <a:t>Создание целостной картины изучаемого материала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067943" y="1750980"/>
            <a:ext cx="5172269" cy="769533"/>
            <a:chOff x="652940" y="790560"/>
            <a:chExt cx="3312368" cy="11521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662879" y="790560"/>
              <a:ext cx="3005873" cy="11521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940" y="904211"/>
              <a:ext cx="3312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 Black" pitchFamily="34" charset="0"/>
                </a:rPr>
                <a:t>Четкая структура и смысловое содержание</a:t>
              </a:r>
            </a:p>
          </p:txBody>
        </p:sp>
      </p:grpSp>
      <p:sp>
        <p:nvSpPr>
          <p:cNvPr id="39" name="Стрелка вниз 10">
            <a:extLst>
              <a:ext uri="{FF2B5EF4-FFF2-40B4-BE49-F238E27FC236}">
                <a16:creationId xmlns:a16="http://schemas.microsoft.com/office/drawing/2014/main" id="{7085698F-F849-471A-BBED-25C1093CDB91}"/>
              </a:ext>
            </a:extLst>
          </p:cNvPr>
          <p:cNvSpPr/>
          <p:nvPr/>
        </p:nvSpPr>
        <p:spPr>
          <a:xfrm rot="16200000">
            <a:off x="3245928" y="1598996"/>
            <a:ext cx="432048" cy="10922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10">
            <a:extLst>
              <a:ext uri="{FF2B5EF4-FFF2-40B4-BE49-F238E27FC236}">
                <a16:creationId xmlns:a16="http://schemas.microsoft.com/office/drawing/2014/main" id="{C14D3BD9-89FB-4354-8AB4-3CA13AED51B3}"/>
              </a:ext>
            </a:extLst>
          </p:cNvPr>
          <p:cNvSpPr/>
          <p:nvPr/>
        </p:nvSpPr>
        <p:spPr>
          <a:xfrm rot="16200000">
            <a:off x="3261527" y="2645588"/>
            <a:ext cx="432048" cy="10922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10">
            <a:extLst>
              <a:ext uri="{FF2B5EF4-FFF2-40B4-BE49-F238E27FC236}">
                <a16:creationId xmlns:a16="http://schemas.microsoft.com/office/drawing/2014/main" id="{A0FFC440-C28D-48D6-8415-3F7A583323A4}"/>
              </a:ext>
            </a:extLst>
          </p:cNvPr>
          <p:cNvSpPr/>
          <p:nvPr/>
        </p:nvSpPr>
        <p:spPr>
          <a:xfrm rot="16200000">
            <a:off x="3255882" y="3690045"/>
            <a:ext cx="432048" cy="10922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10">
            <a:extLst>
              <a:ext uri="{FF2B5EF4-FFF2-40B4-BE49-F238E27FC236}">
                <a16:creationId xmlns:a16="http://schemas.microsoft.com/office/drawing/2014/main" id="{8367061B-E718-4222-B6B4-5DD98E128CD3}"/>
              </a:ext>
            </a:extLst>
          </p:cNvPr>
          <p:cNvSpPr/>
          <p:nvPr/>
        </p:nvSpPr>
        <p:spPr>
          <a:xfrm rot="16200000">
            <a:off x="3231181" y="4758547"/>
            <a:ext cx="432048" cy="10922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10">
            <a:extLst>
              <a:ext uri="{FF2B5EF4-FFF2-40B4-BE49-F238E27FC236}">
                <a16:creationId xmlns:a16="http://schemas.microsoft.com/office/drawing/2014/main" id="{37645D22-2F89-4814-8CC8-7586630D6EFD}"/>
              </a:ext>
            </a:extLst>
          </p:cNvPr>
          <p:cNvSpPr/>
          <p:nvPr/>
        </p:nvSpPr>
        <p:spPr>
          <a:xfrm rot="16200000">
            <a:off x="3255881" y="5711704"/>
            <a:ext cx="432048" cy="109227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0010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000109</Template>
  <TotalTime>115</TotalTime>
  <Words>255</Words>
  <Application>Microsoft Office PowerPoint</Application>
  <PresentationFormat>Экран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 Math</vt:lpstr>
      <vt:lpstr>Times New Roman</vt:lpstr>
      <vt:lpstr>000109</vt:lpstr>
      <vt:lpstr>Медиаобразование, как средство формирования метапредметных, предметных и личностных компетенций учащихся. Разработка и создание структурно-логических схем по математике</vt:lpstr>
      <vt:lpstr>Задачи:</vt:lpstr>
      <vt:lpstr>Презентация PowerPoint</vt:lpstr>
      <vt:lpstr>Задачи построения схем: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Оптимальность СЛС:</vt:lpstr>
      <vt:lpstr>Достоинства СЛС: </vt:lpstr>
      <vt:lpstr>Результаты введения заданий по составлению СЛС: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Медиаобразование, как средство формирования метапредметных, предметных и личностных компетенций учащихся. Разработка и создание структурно-логических схем по математике</dc:title>
  <cp:lastModifiedBy>Professional</cp:lastModifiedBy>
  <cp:revision>29</cp:revision>
  <dcterms:modified xsi:type="dcterms:W3CDTF">2021-12-27T07:51:37Z</dcterms:modified>
</cp:coreProperties>
</file>