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5" r:id="rId2"/>
    <p:sldId id="271" r:id="rId3"/>
    <p:sldId id="275" r:id="rId4"/>
    <p:sldId id="273" r:id="rId5"/>
    <p:sldId id="259" r:id="rId6"/>
    <p:sldId id="304" r:id="rId7"/>
    <p:sldId id="297" r:id="rId8"/>
    <p:sldId id="296" r:id="rId9"/>
    <p:sldId id="300" r:id="rId10"/>
    <p:sldId id="298" r:id="rId11"/>
    <p:sldId id="299" r:id="rId12"/>
    <p:sldId id="301" r:id="rId13"/>
    <p:sldId id="302" r:id="rId14"/>
    <p:sldId id="262" r:id="rId15"/>
    <p:sldId id="265" r:id="rId16"/>
    <p:sldId id="264" r:id="rId17"/>
    <p:sldId id="266" r:id="rId18"/>
    <p:sldId id="293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9644"/>
    <a:srgbClr val="7BF999"/>
    <a:srgbClr val="F2FAA4"/>
    <a:srgbClr val="FBB3DE"/>
    <a:srgbClr val="C20E0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0DFBB5F-057A-434A-ACD6-097706D374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9737A8E-3D15-4CFD-8D9D-0C883E38C4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0D5BF0E-0C5A-422B-A4A9-F536DBE3FAC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3122B2D-4552-4BCD-8A65-2040AE17FA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Нажмите кнопку, чтобы изменить стили основного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FEEE13C-A4B9-4E9C-9557-ABE5AE0717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E2AA780-E09E-449A-B0F6-6695CA309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58FEE0-6527-426A-A732-8126FA24E0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82823BB-0715-49CD-9E3E-A7FFC528A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E700F1-1A9B-4C48-8849-CFD566DF0E7F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B4FC73B-4558-408A-AD62-0D4C4F93AA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2B2D205-B142-4C38-A1A6-FC5DCC1E4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5B26821-A87D-490B-A557-AA4229BC0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2DD634-F839-4954-BF77-87B631FDFAE3}" type="slidenum">
              <a:rPr lang="ru-RU" altLang="ru-RU" smtClean="0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37C40B9-EB72-440C-A47D-C7F9D8DF6B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A1F53F1-FB06-48AB-A418-AF01C2169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0C85B65-29EE-4664-9273-635F044533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B44A77-12EF-4DA1-9FB8-C771DBF8FC8D}" type="slidenum">
              <a:rPr lang="ru-RU" altLang="ru-RU" smtClean="0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B5295EB-52BC-4AAB-925F-82127EA06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52675DC-5299-4D3A-91B3-9F1D4783A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3F2777-7F0C-4493-87FE-CA08BF430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841D7A-0FDA-49AA-B1D1-34A037907FAF}" type="slidenum">
              <a:rPr lang="ru-RU" altLang="ru-RU" smtClean="0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07028B1-CB0A-4591-8D89-7FDA0EA83E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68BEFD2-9DBE-4B2F-AFA1-4920B2FEB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D1D08B1-7771-49F5-BB95-5468AB847A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C58E50-3C0B-466A-8532-AAF7BC7AAC4F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040AFDA-7A0A-411B-B00C-505137878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7F18FD9-CDBD-49C2-854F-A5B698500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04AA1BD-68F6-4BBE-AC96-7BF54BF3DD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E2BFFD-1FA0-4700-B279-CAB90F6B590B}" type="slidenum">
              <a:rPr lang="ru-RU" altLang="ru-RU" smtClean="0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4629360-F3FC-4844-A52D-1579425D9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0ADFA62-FBDF-4793-B9D4-AD09E8650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77569AE-F94C-4D6A-A4BC-BF02FC0938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395EF2-70FC-4A7C-B63F-81D52111E1DF}" type="slidenum">
              <a:rPr lang="ru-RU" altLang="ru-RU" smtClean="0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29409C1-56C8-4403-BB00-F65BB6E03D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2315510-BC3F-47EA-BC7F-5BE678FDE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1E67817-FD68-4867-82FE-0AC3F016A6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8CC3E8-6D1F-4093-86C6-0540B8C8FB25}" type="slidenum">
              <a:rPr lang="ru-RU" altLang="ru-RU" smtClean="0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C5B423B-B482-4247-92BB-6943AD0356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1194A27-F743-4BC6-8DD5-F41B81B37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2092BF8-42A7-436A-9DD5-DF7FC79445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57A533-7249-4C84-9328-F97B2F857569}" type="slidenum">
              <a:rPr lang="ru-RU" altLang="ru-RU" smtClean="0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D0177ED-111C-4253-9600-4CEFE94B9C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5AD64D0-286A-42F1-A1D7-A45393A34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68007F9C-95D8-4B42-9C7B-94A916EBF9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FE1E4B-413D-47F7-9EB3-D0550FFA6649}" type="slidenum">
              <a:rPr lang="ru-RU" altLang="ru-RU" smtClean="0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D699A98-F4CD-413F-8BF2-211E7B820F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164A37B-120C-4B68-9A2B-2C999D676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6646A68-18F4-4788-9E0B-5ACBFAE7C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2A495-F59E-44F3-9EA1-9FA909C7FB13}" type="slidenum">
              <a:rPr lang="ru-RU" altLang="ru-RU" smtClean="0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111D199-0E37-4726-AAAC-9AF4626C1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5620C6E-50EA-4F4F-A311-27147A303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2B776C-0442-46F0-A35F-47C3603BA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B120F4-A775-49E2-AA6C-8E1E7F928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D19BBC-D723-4B30-BD07-996664ED5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D6F6-9261-48FA-A12C-87DAC07486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0917462"/>
      </p:ext>
    </p:extLst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1932355-004C-4CDC-9139-91A3503F7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5546D4E-1BD3-42A7-9CF6-BD18B27F3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E19A46A-6832-4EFB-BEBC-315EF8182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19037-B6DA-4CA9-9294-79B5C5069A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4191322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B401613-64CE-4F95-B23D-1543D961F0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7787A46-F241-4656-89A1-DC0117681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CB62FFE-C1EE-4990-A1ED-BDBA12472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95289-C4C0-497D-83CC-EF812D1633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581842"/>
      </p:ext>
    </p:extLst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D8117A8-A825-40DC-BD90-12CA614F0C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6E5B44B-9F8E-4277-B63E-F34E1B2CFE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C191515-1DD1-485E-9C38-CCBB4C725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35BF2-BAF4-46EC-8EF1-419CBD8816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0275169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F1087B6-63C3-443A-86A2-62886112A0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3A3D002-E8FF-45F4-85A6-B5414251E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2B1477B-8D36-44CD-8D01-A79B1E90D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3D8FE-2E54-4B11-880C-E6FAB863A4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3917407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20F7909-A844-434E-B70C-5A020796B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59C19D6-BBF8-4F8F-9CA1-CFFD39768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A22617D-C08A-4254-BB31-9F13E9867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8929-E8F2-40FE-BAE9-9E41797667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8464563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F87285F-2186-4B28-BDFA-4F105748F1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B9EF815-ED6A-440A-99C2-1DDBC0433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8CAA8CE-5498-4C82-BE19-8DD62FDF30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0C1D-1B5D-433E-A878-DA1AD0D687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0935875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8E1F6B0-FD41-4AE1-92CC-43C66A68ED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E27C60D-30CE-42EA-83BD-454C190AF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65688F2-EF75-4371-A7FD-DBAD66BDB8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DB0CD-A9B5-45FC-9215-4B88373F4A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4855676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9FD219C-C1A1-464B-B1A3-46A696B2E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101BF13-D5D9-4827-A827-3E09837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F70829F-8BE0-4634-B0BF-86F8E5616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2B70B-3455-45EF-AB33-5EB3793036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335795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6482991-E4B0-48A6-AECC-14AA30F50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1B3DA8C-F648-4783-8B1E-EF47F931EB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0B5D37C-0DC5-4C10-B9BE-74D10111B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E8551-2F85-4BDD-8471-539376333A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0286880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9F15F4A-FDEF-4EA7-9187-81A2EE199C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915483A-435E-47F2-AA97-4A682A9ED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F99D32D-C4B2-4D8A-938F-489F8CE6C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AF056-6162-4A0A-B7EB-ECF1C02C17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4164649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8B63615-3469-49EC-B7C1-A6168949F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031E8A7-295E-47ED-915C-466155613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1E7CBA5-AB9F-43EE-8258-6E7822611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8975A-4059-4052-AA92-84DE8173AF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0869088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7EA28C1-5765-4578-8B2F-B3425BCBB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C5ADEE-D533-42C6-A667-E53CF0F0B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Нажмите кнопку, чтобы изменить стили основного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20368E0-3585-4D0B-A3A5-1B1443A9CD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92A0E1B-587B-48CD-B349-3D9295AE1B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92B1E8A-A8E1-4CA8-BE2F-61C7BD568E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289F0F0A-B5C2-4446-98E5-5EACC89342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CBFBDAA5-834B-4120-8687-C4E66D38C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620713"/>
            <a:ext cx="7488237" cy="543401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Интерактивные методы </a:t>
            </a:r>
          </a:p>
          <a:p>
            <a:pPr algn="ctr" eaLnBrk="1" hangingPunct="1">
              <a:buFontTx/>
              <a:buNone/>
              <a:defRPr/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обучения на уроках математики</a:t>
            </a:r>
          </a:p>
          <a:p>
            <a:pPr algn="ctr" eaLnBrk="1" hangingPunct="1">
              <a:buFontTx/>
              <a:buNone/>
              <a:defRPr/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в профильных классах </a:t>
            </a:r>
          </a:p>
          <a:p>
            <a:pPr algn="ctr" eaLnBrk="1" hangingPunct="1">
              <a:buFontTx/>
              <a:buNone/>
              <a:defRPr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учитель математики </a:t>
            </a:r>
            <a:r>
              <a:rPr lang="ru-RU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Я.С.Трофимова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400" dirty="0">
              <a:latin typeface="Cambri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400" dirty="0">
              <a:latin typeface="Cambri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1800" dirty="0">
              <a:latin typeface="Cambri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1800" dirty="0">
              <a:latin typeface="Cambria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ru-RU" sz="1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9C71D1E7-291D-4A3A-8CFD-151E02952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Scrambl</a:t>
            </a:r>
            <a:r>
              <a:rPr lang="ru-RU" altLang="ru-RU" b="1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(анаграмма) </a:t>
            </a:r>
            <a:endParaRPr lang="ru-RU" altLang="ru-RU" b="1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grpSp>
        <p:nvGrpSpPr>
          <p:cNvPr id="18435" name="Группа 19">
            <a:extLst>
              <a:ext uri="{FF2B5EF4-FFF2-40B4-BE49-F238E27FC236}">
                <a16:creationId xmlns:a16="http://schemas.microsoft.com/office/drawing/2014/main" id="{3115AC40-13C1-4076-8675-525928A4CCF0}"/>
              </a:ext>
            </a:extLst>
          </p:cNvPr>
          <p:cNvGrpSpPr>
            <a:grpSpLocks/>
          </p:cNvGrpSpPr>
          <p:nvPr/>
        </p:nvGrpSpPr>
        <p:grpSpPr bwMode="auto">
          <a:xfrm>
            <a:off x="1087438" y="3132138"/>
            <a:ext cx="1397000" cy="731837"/>
            <a:chOff x="2339752" y="1417638"/>
            <a:chExt cx="1944216" cy="731838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60A20FB6-9B81-4B9E-BEE8-8B07F568AD45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77" name="TextBox 18">
              <a:extLst>
                <a:ext uri="{FF2B5EF4-FFF2-40B4-BE49-F238E27FC236}">
                  <a16:creationId xmlns:a16="http://schemas.microsoft.com/office/drawing/2014/main" id="{96911137-C9AE-4014-8A61-AF2E89A66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2" y="1545718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Синусом</a:t>
              </a:r>
            </a:p>
          </p:txBody>
        </p:sp>
      </p:grpSp>
      <p:grpSp>
        <p:nvGrpSpPr>
          <p:cNvPr id="18436" name="Группа 20">
            <a:extLst>
              <a:ext uri="{FF2B5EF4-FFF2-40B4-BE49-F238E27FC236}">
                <a16:creationId xmlns:a16="http://schemas.microsoft.com/office/drawing/2014/main" id="{C2903693-9D18-44CF-9B21-E0575DD61093}"/>
              </a:ext>
            </a:extLst>
          </p:cNvPr>
          <p:cNvGrpSpPr>
            <a:grpSpLocks/>
          </p:cNvGrpSpPr>
          <p:nvPr/>
        </p:nvGrpSpPr>
        <p:grpSpPr bwMode="auto">
          <a:xfrm>
            <a:off x="2759075" y="4740275"/>
            <a:ext cx="1077913" cy="731838"/>
            <a:chOff x="2339752" y="1417638"/>
            <a:chExt cx="1944216" cy="731838"/>
          </a:xfrm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id="{909354BB-7E8D-4565-8C16-12C09DC58283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B59D8FB-BF9A-4980-B305-1A2867CDDD77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519772" y="1545718"/>
              <a:ext cx="1584176" cy="369332"/>
            </a:xfrm>
            <a:prstGeom prst="rect">
              <a:avLst/>
            </a:prstGeom>
            <a:blipFill>
              <a:blip r:embed="rId2"/>
              <a:stretch>
                <a:fillRect l="-6250" t="-10000" b="-2666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18437" name="Группа 44">
            <a:extLst>
              <a:ext uri="{FF2B5EF4-FFF2-40B4-BE49-F238E27FC236}">
                <a16:creationId xmlns:a16="http://schemas.microsoft.com/office/drawing/2014/main" id="{D326C71A-1DC2-49E7-BC6D-2C24463CF7EA}"/>
              </a:ext>
            </a:extLst>
          </p:cNvPr>
          <p:cNvGrpSpPr>
            <a:grpSpLocks/>
          </p:cNvGrpSpPr>
          <p:nvPr/>
        </p:nvGrpSpPr>
        <p:grpSpPr bwMode="auto">
          <a:xfrm>
            <a:off x="1077913" y="4767263"/>
            <a:ext cx="1460500" cy="731837"/>
            <a:chOff x="4822825" y="2869017"/>
            <a:chExt cx="1944216" cy="731838"/>
          </a:xfrm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C8354273-B4ED-43D6-9233-CEAD737A1D06}"/>
                </a:ext>
              </a:extLst>
            </p:cNvPr>
            <p:cNvSpPr/>
            <p:nvPr/>
          </p:nvSpPr>
          <p:spPr>
            <a:xfrm>
              <a:off x="4822825" y="2869017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73" name="TextBox 25">
              <a:extLst>
                <a:ext uri="{FF2B5EF4-FFF2-40B4-BE49-F238E27FC236}">
                  <a16:creationId xmlns:a16="http://schemas.microsoft.com/office/drawing/2014/main" id="{4B42C7CB-1041-4A14-9A98-90DBB5FA6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8881" y="2981864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ордината</a:t>
              </a:r>
            </a:p>
          </p:txBody>
        </p:sp>
      </p:grpSp>
      <p:grpSp>
        <p:nvGrpSpPr>
          <p:cNvPr id="18438" name="Группа 26">
            <a:extLst>
              <a:ext uri="{FF2B5EF4-FFF2-40B4-BE49-F238E27FC236}">
                <a16:creationId xmlns:a16="http://schemas.microsoft.com/office/drawing/2014/main" id="{4E43A4F9-22AD-4E98-B67B-E65C9C5A1F30}"/>
              </a:ext>
            </a:extLst>
          </p:cNvPr>
          <p:cNvGrpSpPr>
            <a:grpSpLocks/>
          </p:cNvGrpSpPr>
          <p:nvPr/>
        </p:nvGrpSpPr>
        <p:grpSpPr bwMode="auto">
          <a:xfrm>
            <a:off x="1087438" y="2311400"/>
            <a:ext cx="1743075" cy="731838"/>
            <a:chOff x="2339752" y="1417638"/>
            <a:chExt cx="1944216" cy="731838"/>
          </a:xfrm>
        </p:grpSpPr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02DB3524-7C2A-4AFC-A6C2-86B42CD0C0B8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71" name="TextBox 28">
              <a:extLst>
                <a:ext uri="{FF2B5EF4-FFF2-40B4-BE49-F238E27FC236}">
                  <a16:creationId xmlns:a16="http://schemas.microsoft.com/office/drawing/2014/main" id="{24D1C0F7-9B65-4FF9-9CA1-AE4E4DB1B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2" y="1545718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называется</a:t>
              </a:r>
            </a:p>
          </p:txBody>
        </p:sp>
      </p:grpSp>
      <p:grpSp>
        <p:nvGrpSpPr>
          <p:cNvPr id="18439" name="Группа 46">
            <a:extLst>
              <a:ext uri="{FF2B5EF4-FFF2-40B4-BE49-F238E27FC236}">
                <a16:creationId xmlns:a16="http://schemas.microsoft.com/office/drawing/2014/main" id="{56029815-8D69-4F8E-9CC6-CD82A66A3CCF}"/>
              </a:ext>
            </a:extLst>
          </p:cNvPr>
          <p:cNvGrpSpPr>
            <a:grpSpLocks/>
          </p:cNvGrpSpPr>
          <p:nvPr/>
        </p:nvGrpSpPr>
        <p:grpSpPr bwMode="auto">
          <a:xfrm>
            <a:off x="5895975" y="3101975"/>
            <a:ext cx="1379538" cy="731838"/>
            <a:chOff x="2267144" y="1373158"/>
            <a:chExt cx="1944216" cy="731838"/>
          </a:xfrm>
        </p:grpSpPr>
        <p:sp>
          <p:nvSpPr>
            <p:cNvPr id="48" name="Прямоугольник: скругленные углы 47">
              <a:extLst>
                <a:ext uri="{FF2B5EF4-FFF2-40B4-BE49-F238E27FC236}">
                  <a16:creationId xmlns:a16="http://schemas.microsoft.com/office/drawing/2014/main" id="{ACA9DE9C-9AFC-447B-8852-22B9A16B2E3B}"/>
                </a:ext>
              </a:extLst>
            </p:cNvPr>
            <p:cNvSpPr/>
            <p:nvPr/>
          </p:nvSpPr>
          <p:spPr>
            <a:xfrm>
              <a:off x="2267144" y="137315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F19E8FF-ED9D-45B3-BC2D-7F3A8AF7EB36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487450" y="1547163"/>
              <a:ext cx="1584176" cy="369332"/>
            </a:xfrm>
            <a:prstGeom prst="rect">
              <a:avLst/>
            </a:prstGeom>
            <a:blipFill>
              <a:blip r:embed="rId3"/>
              <a:stretch>
                <a:fillRect l="-4891" t="-8197" r="-2717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18440" name="Группа 49">
            <a:extLst>
              <a:ext uri="{FF2B5EF4-FFF2-40B4-BE49-F238E27FC236}">
                <a16:creationId xmlns:a16="http://schemas.microsoft.com/office/drawing/2014/main" id="{0FBEF787-9D30-4A27-B5AB-741506D8A875}"/>
              </a:ext>
            </a:extLst>
          </p:cNvPr>
          <p:cNvGrpSpPr>
            <a:grpSpLocks/>
          </p:cNvGrpSpPr>
          <p:nvPr/>
        </p:nvGrpSpPr>
        <p:grpSpPr bwMode="auto">
          <a:xfrm>
            <a:off x="1077913" y="1477963"/>
            <a:ext cx="1693862" cy="774700"/>
            <a:chOff x="2339752" y="1417638"/>
            <a:chExt cx="1959049" cy="774411"/>
          </a:xfrm>
        </p:grpSpPr>
        <p:sp>
          <p:nvSpPr>
            <p:cNvPr id="51" name="Прямоугольник: скругленные углы 50">
              <a:extLst>
                <a:ext uri="{FF2B5EF4-FFF2-40B4-BE49-F238E27FC236}">
                  <a16:creationId xmlns:a16="http://schemas.microsoft.com/office/drawing/2014/main" id="{F12EEAA9-9401-4BFE-9562-5CB4C3FB43D7}"/>
                </a:ext>
              </a:extLst>
            </p:cNvPr>
            <p:cNvSpPr/>
            <p:nvPr/>
          </p:nvSpPr>
          <p:spPr>
            <a:xfrm>
              <a:off x="2339752" y="1417638"/>
              <a:ext cx="1944361" cy="7315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67" name="TextBox 51">
              <a:extLst>
                <a:ext uri="{FF2B5EF4-FFF2-40B4-BE49-F238E27FC236}">
                  <a16:creationId xmlns:a16="http://schemas.microsoft.com/office/drawing/2014/main" id="{928D2943-C6A2-4DCA-B9A5-CB3A0C31D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77903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полученной</a:t>
              </a:r>
            </a:p>
          </p:txBody>
        </p:sp>
      </p:grpSp>
      <p:grpSp>
        <p:nvGrpSpPr>
          <p:cNvPr id="18441" name="Группа 52">
            <a:extLst>
              <a:ext uri="{FF2B5EF4-FFF2-40B4-BE49-F238E27FC236}">
                <a16:creationId xmlns:a16="http://schemas.microsoft.com/office/drawing/2014/main" id="{1E3C27D6-7252-41E0-B6EB-4B657806E0C5}"/>
              </a:ext>
            </a:extLst>
          </p:cNvPr>
          <p:cNvGrpSpPr>
            <a:grpSpLocks/>
          </p:cNvGrpSpPr>
          <p:nvPr/>
        </p:nvGrpSpPr>
        <p:grpSpPr bwMode="auto">
          <a:xfrm>
            <a:off x="4275138" y="2306638"/>
            <a:ext cx="1620837" cy="731837"/>
            <a:chOff x="2339752" y="1417638"/>
            <a:chExt cx="1944216" cy="731838"/>
          </a:xfrm>
        </p:grpSpPr>
        <p:sp>
          <p:nvSpPr>
            <p:cNvPr id="54" name="Прямоугольник: скругленные углы 53">
              <a:extLst>
                <a:ext uri="{FF2B5EF4-FFF2-40B4-BE49-F238E27FC236}">
                  <a16:creationId xmlns:a16="http://schemas.microsoft.com/office/drawing/2014/main" id="{CF9F6E43-82AC-4554-9D98-0DDF406C1EEF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65" name="TextBox 54">
              <a:extLst>
                <a:ext uri="{FF2B5EF4-FFF2-40B4-BE49-F238E27FC236}">
                  <a16:creationId xmlns:a16="http://schemas.microsoft.com/office/drawing/2014/main" id="{CCA7A4A2-3E45-44C5-AD86-5636DC0AA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поворотом</a:t>
              </a:r>
            </a:p>
          </p:txBody>
        </p:sp>
      </p:grpSp>
      <p:grpSp>
        <p:nvGrpSpPr>
          <p:cNvPr id="18442" name="Группа 55">
            <a:extLst>
              <a:ext uri="{FF2B5EF4-FFF2-40B4-BE49-F238E27FC236}">
                <a16:creationId xmlns:a16="http://schemas.microsoft.com/office/drawing/2014/main" id="{25E0116D-026D-4A3B-9F43-3907E791FE53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470025"/>
            <a:ext cx="2470150" cy="731838"/>
            <a:chOff x="2339752" y="1417638"/>
            <a:chExt cx="1944216" cy="731838"/>
          </a:xfrm>
        </p:grpSpPr>
        <p:sp>
          <p:nvSpPr>
            <p:cNvPr id="57" name="Прямоугольник: скругленные углы 56">
              <a:extLst>
                <a:ext uri="{FF2B5EF4-FFF2-40B4-BE49-F238E27FC236}">
                  <a16:creationId xmlns:a16="http://schemas.microsoft.com/office/drawing/2014/main" id="{6B997006-A25A-4B25-95B9-A33BF2052B8D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E2A23DA-1888-4C7F-81A9-3AAB15A86970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519771" y="1545718"/>
              <a:ext cx="1584176" cy="369332"/>
            </a:xfrm>
            <a:prstGeom prst="rect">
              <a:avLst/>
            </a:prstGeom>
            <a:blipFill>
              <a:blip r:embed="rId4"/>
              <a:stretch>
                <a:fillRect l="-2424" t="-8197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18443" name="Группа 61">
            <a:extLst>
              <a:ext uri="{FF2B5EF4-FFF2-40B4-BE49-F238E27FC236}">
                <a16:creationId xmlns:a16="http://schemas.microsoft.com/office/drawing/2014/main" id="{E81C0AAF-E2B5-48FD-A331-5425C78E2903}"/>
              </a:ext>
            </a:extLst>
          </p:cNvPr>
          <p:cNvGrpSpPr>
            <a:grpSpLocks/>
          </p:cNvGrpSpPr>
          <p:nvPr/>
        </p:nvGrpSpPr>
        <p:grpSpPr bwMode="auto">
          <a:xfrm>
            <a:off x="1090613" y="3908425"/>
            <a:ext cx="1630362" cy="731838"/>
            <a:chOff x="2339752" y="1417638"/>
            <a:chExt cx="1944216" cy="731838"/>
          </a:xfrm>
        </p:grpSpPr>
        <p:sp>
          <p:nvSpPr>
            <p:cNvPr id="63" name="Прямоугольник: скругленные углы 62">
              <a:extLst>
                <a:ext uri="{FF2B5EF4-FFF2-40B4-BE49-F238E27FC236}">
                  <a16:creationId xmlns:a16="http://schemas.microsoft.com/office/drawing/2014/main" id="{4E8D52C2-4396-4AE0-82F8-17AF8648045A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61" name="TextBox 63">
              <a:extLst>
                <a:ext uri="{FF2B5EF4-FFF2-40B4-BE49-F238E27FC236}">
                  <a16:creationId xmlns:a16="http://schemas.microsoft.com/office/drawing/2014/main" id="{F4C11B4D-1738-4573-ADFF-DAAEA9A43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единичной</a:t>
              </a:r>
            </a:p>
          </p:txBody>
        </p:sp>
      </p:grpSp>
      <p:grpSp>
        <p:nvGrpSpPr>
          <p:cNvPr id="18444" name="Группа 64">
            <a:extLst>
              <a:ext uri="{FF2B5EF4-FFF2-40B4-BE49-F238E27FC236}">
                <a16:creationId xmlns:a16="http://schemas.microsoft.com/office/drawing/2014/main" id="{3B02B38F-83EB-4393-87A6-FADBB4E5740D}"/>
              </a:ext>
            </a:extLst>
          </p:cNvPr>
          <p:cNvGrpSpPr>
            <a:grpSpLocks/>
          </p:cNvGrpSpPr>
          <p:nvPr/>
        </p:nvGrpSpPr>
        <p:grpSpPr bwMode="auto">
          <a:xfrm>
            <a:off x="4556125" y="3921125"/>
            <a:ext cx="1747838" cy="774700"/>
            <a:chOff x="2339752" y="1417638"/>
            <a:chExt cx="1944216" cy="774411"/>
          </a:xfrm>
        </p:grpSpPr>
        <p:sp>
          <p:nvSpPr>
            <p:cNvPr id="66" name="Прямоугольник: скругленные углы 65">
              <a:extLst>
                <a:ext uri="{FF2B5EF4-FFF2-40B4-BE49-F238E27FC236}">
                  <a16:creationId xmlns:a16="http://schemas.microsoft.com/office/drawing/2014/main" id="{C08F4D69-1835-4AB9-A1B9-1BA9DDECFC88}"/>
                </a:ext>
              </a:extLst>
            </p:cNvPr>
            <p:cNvSpPr/>
            <p:nvPr/>
          </p:nvSpPr>
          <p:spPr>
            <a:xfrm>
              <a:off x="2339752" y="1417638"/>
              <a:ext cx="1944216" cy="7315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59" name="TextBox 66">
              <a:extLst>
                <a:ext uri="{FF2B5EF4-FFF2-40B4-BE49-F238E27FC236}">
                  <a16:creationId xmlns:a16="http://schemas.microsoft.com/office/drawing/2014/main" id="{41809383-F18F-41B3-8506-4AE6DD7CB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окружности</a:t>
              </a:r>
            </a:p>
          </p:txBody>
        </p:sp>
      </p:grpSp>
      <p:grpSp>
        <p:nvGrpSpPr>
          <p:cNvPr id="18445" name="Группа 67">
            <a:extLst>
              <a:ext uri="{FF2B5EF4-FFF2-40B4-BE49-F238E27FC236}">
                <a16:creationId xmlns:a16="http://schemas.microsoft.com/office/drawing/2014/main" id="{79644758-700C-4E9F-9AC4-811F43DAC9C2}"/>
              </a:ext>
            </a:extLst>
          </p:cNvPr>
          <p:cNvGrpSpPr>
            <a:grpSpLocks/>
          </p:cNvGrpSpPr>
          <p:nvPr/>
        </p:nvGrpSpPr>
        <p:grpSpPr bwMode="auto">
          <a:xfrm>
            <a:off x="2992438" y="2311400"/>
            <a:ext cx="1120775" cy="731838"/>
            <a:chOff x="2339752" y="1417638"/>
            <a:chExt cx="1944216" cy="731838"/>
          </a:xfrm>
        </p:grpSpPr>
        <p:sp>
          <p:nvSpPr>
            <p:cNvPr id="69" name="Прямоугольник: скругленные углы 68">
              <a:extLst>
                <a:ext uri="{FF2B5EF4-FFF2-40B4-BE49-F238E27FC236}">
                  <a16:creationId xmlns:a16="http://schemas.microsoft.com/office/drawing/2014/main" id="{33CC4998-713D-492A-ABE9-2789B087DE97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57" name="TextBox 69">
              <a:extLst>
                <a:ext uri="{FF2B5EF4-FFF2-40B4-BE49-F238E27FC236}">
                  <a16:creationId xmlns:a16="http://schemas.microsoft.com/office/drawing/2014/main" id="{2F3458D7-A059-41AE-A6BD-01FB5D4087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вокруг</a:t>
              </a:r>
            </a:p>
          </p:txBody>
        </p:sp>
      </p:grpSp>
      <p:grpSp>
        <p:nvGrpSpPr>
          <p:cNvPr id="18446" name="Группа 70">
            <a:extLst>
              <a:ext uri="{FF2B5EF4-FFF2-40B4-BE49-F238E27FC236}">
                <a16:creationId xmlns:a16="http://schemas.microsoft.com/office/drawing/2014/main" id="{D8CEBA19-871B-4864-8E52-1CB7953FF1E3}"/>
              </a:ext>
            </a:extLst>
          </p:cNvPr>
          <p:cNvGrpSpPr>
            <a:grpSpLocks/>
          </p:cNvGrpSpPr>
          <p:nvPr/>
        </p:nvGrpSpPr>
        <p:grpSpPr bwMode="auto">
          <a:xfrm>
            <a:off x="4383088" y="3140075"/>
            <a:ext cx="1166812" cy="731838"/>
            <a:chOff x="2339752" y="1417638"/>
            <a:chExt cx="1944216" cy="731838"/>
          </a:xfrm>
        </p:grpSpPr>
        <p:sp>
          <p:nvSpPr>
            <p:cNvPr id="72" name="Прямоугольник: скругленные углы 71">
              <a:extLst>
                <a:ext uri="{FF2B5EF4-FFF2-40B4-BE49-F238E27FC236}">
                  <a16:creationId xmlns:a16="http://schemas.microsoft.com/office/drawing/2014/main" id="{290CE030-C561-42A6-984F-FB4C62415688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8455" name="TextBox 72">
              <a:extLst>
                <a:ext uri="{FF2B5EF4-FFF2-40B4-BE49-F238E27FC236}">
                  <a16:creationId xmlns:a16="http://schemas.microsoft.com/office/drawing/2014/main" id="{5CE675B1-9285-41BA-882D-F6771C5E06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начала</a:t>
              </a:r>
            </a:p>
          </p:txBody>
        </p:sp>
      </p:grpSp>
      <p:grpSp>
        <p:nvGrpSpPr>
          <p:cNvPr id="18447" name="Группа 73">
            <a:extLst>
              <a:ext uri="{FF2B5EF4-FFF2-40B4-BE49-F238E27FC236}">
                <a16:creationId xmlns:a16="http://schemas.microsoft.com/office/drawing/2014/main" id="{088EA127-9E63-4457-B029-E64EA8BCFBA3}"/>
              </a:ext>
            </a:extLst>
          </p:cNvPr>
          <p:cNvGrpSpPr>
            <a:grpSpLocks/>
          </p:cNvGrpSpPr>
          <p:nvPr/>
        </p:nvGrpSpPr>
        <p:grpSpPr bwMode="auto">
          <a:xfrm>
            <a:off x="2613025" y="3132138"/>
            <a:ext cx="1620838" cy="731837"/>
            <a:chOff x="2339752" y="1417638"/>
            <a:chExt cx="1944216" cy="731838"/>
          </a:xfrm>
        </p:grpSpPr>
        <p:sp>
          <p:nvSpPr>
            <p:cNvPr id="75" name="Прямоугольник: скругленные углы 74">
              <a:extLst>
                <a:ext uri="{FF2B5EF4-FFF2-40B4-BE49-F238E27FC236}">
                  <a16:creationId xmlns:a16="http://schemas.microsoft.com/office/drawing/2014/main" id="{6907BF93-82CF-46ED-AF00-A9DBA161E3DB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453" name="TextBox 75">
              <a:extLst>
                <a:ext uri="{FF2B5EF4-FFF2-40B4-BE49-F238E27FC236}">
                  <a16:creationId xmlns:a16="http://schemas.microsoft.com/office/drawing/2014/main" id="{54ACF88A-2822-4E63-B825-FFFFF7DF9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координат</a:t>
              </a:r>
            </a:p>
          </p:txBody>
        </p:sp>
      </p:grpSp>
      <p:grpSp>
        <p:nvGrpSpPr>
          <p:cNvPr id="18448" name="Группа 76">
            <a:extLst>
              <a:ext uri="{FF2B5EF4-FFF2-40B4-BE49-F238E27FC236}">
                <a16:creationId xmlns:a16="http://schemas.microsoft.com/office/drawing/2014/main" id="{FA9423C1-2079-46D0-9A10-CA8101C3E623}"/>
              </a:ext>
            </a:extLst>
          </p:cNvPr>
          <p:cNvGrpSpPr>
            <a:grpSpLocks/>
          </p:cNvGrpSpPr>
          <p:nvPr/>
        </p:nvGrpSpPr>
        <p:grpSpPr bwMode="auto">
          <a:xfrm>
            <a:off x="2927350" y="3925888"/>
            <a:ext cx="1420813" cy="731837"/>
            <a:chOff x="1097054" y="2778897"/>
            <a:chExt cx="1944216" cy="731838"/>
          </a:xfrm>
        </p:grpSpPr>
        <p:sp>
          <p:nvSpPr>
            <p:cNvPr id="78" name="Прямоугольник: скругленные углы 77">
              <a:extLst>
                <a:ext uri="{FF2B5EF4-FFF2-40B4-BE49-F238E27FC236}">
                  <a16:creationId xmlns:a16="http://schemas.microsoft.com/office/drawing/2014/main" id="{CE5BF677-9E86-47C5-852E-448D5B38930E}"/>
                </a:ext>
              </a:extLst>
            </p:cNvPr>
            <p:cNvSpPr/>
            <p:nvPr/>
          </p:nvSpPr>
          <p:spPr>
            <a:xfrm>
              <a:off x="1097054" y="2778897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0478299-5D2A-46CB-A493-A86418CA2650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339216" y="2888063"/>
              <a:ext cx="1584175" cy="369332"/>
            </a:xfrm>
            <a:prstGeom prst="rect">
              <a:avLst/>
            </a:prstGeom>
            <a:blipFill>
              <a:blip r:embed="rId5"/>
              <a:stretch>
                <a:fillRect l="-4211" t="-10000" b="-2666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pic>
        <p:nvPicPr>
          <p:cNvPr id="18449" name="Рисунок 81">
            <a:extLst>
              <a:ext uri="{FF2B5EF4-FFF2-40B4-BE49-F238E27FC236}">
                <a16:creationId xmlns:a16="http://schemas.microsoft.com/office/drawing/2014/main" id="{5B37FA4A-A46F-4B8C-9A15-A0DB3BEDF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9" t="25197" r="54523" b="32349"/>
          <a:stretch>
            <a:fillRect/>
          </a:stretch>
        </p:blipFill>
        <p:spPr bwMode="auto">
          <a:xfrm>
            <a:off x="6383338" y="806450"/>
            <a:ext cx="232568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0345E17C-2339-4589-8474-DD8E37439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Scrambl</a:t>
            </a:r>
            <a:r>
              <a:rPr lang="ru-RU" altLang="ru-RU" b="1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(анаграмма)</a:t>
            </a:r>
            <a:endParaRPr lang="ru-RU" altLang="ru-RU" b="1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grpSp>
        <p:nvGrpSpPr>
          <p:cNvPr id="19459" name="Группа 19">
            <a:extLst>
              <a:ext uri="{FF2B5EF4-FFF2-40B4-BE49-F238E27FC236}">
                <a16:creationId xmlns:a16="http://schemas.microsoft.com/office/drawing/2014/main" id="{E6C86C2A-FDC0-4F3B-B4CC-B811A39ED6B1}"/>
              </a:ext>
            </a:extLst>
          </p:cNvPr>
          <p:cNvGrpSpPr>
            <a:grpSpLocks/>
          </p:cNvGrpSpPr>
          <p:nvPr/>
        </p:nvGrpSpPr>
        <p:grpSpPr bwMode="auto">
          <a:xfrm>
            <a:off x="1087438" y="1446213"/>
            <a:ext cx="1460500" cy="731837"/>
            <a:chOff x="2339752" y="1417638"/>
            <a:chExt cx="1944216" cy="731838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61867DFF-C556-4BE8-807E-01A7FC1365EE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500" name="TextBox 18">
              <a:extLst>
                <a:ext uri="{FF2B5EF4-FFF2-40B4-BE49-F238E27FC236}">
                  <a16:creationId xmlns:a16="http://schemas.microsoft.com/office/drawing/2014/main" id="{7F31D40F-9E15-4CA0-B87C-BF1AE080E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2" y="1545718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Синусом</a:t>
              </a:r>
            </a:p>
          </p:txBody>
        </p:sp>
      </p:grpSp>
      <p:grpSp>
        <p:nvGrpSpPr>
          <p:cNvPr id="19460" name="Группа 20">
            <a:extLst>
              <a:ext uri="{FF2B5EF4-FFF2-40B4-BE49-F238E27FC236}">
                <a16:creationId xmlns:a16="http://schemas.microsoft.com/office/drawing/2014/main" id="{AF2383BC-2928-4FD5-B043-713872B184FC}"/>
              </a:ext>
            </a:extLst>
          </p:cNvPr>
          <p:cNvGrpSpPr>
            <a:grpSpLocks/>
          </p:cNvGrpSpPr>
          <p:nvPr/>
        </p:nvGrpSpPr>
        <p:grpSpPr bwMode="auto">
          <a:xfrm>
            <a:off x="2755900" y="1446213"/>
            <a:ext cx="1077913" cy="731837"/>
            <a:chOff x="2339752" y="1417638"/>
            <a:chExt cx="1944216" cy="731838"/>
          </a:xfrm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id="{9FFAEB35-BDCC-48E7-947A-72E4A6934B9F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2554A1-420A-4114-A787-7D39AE542720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519772" y="1545718"/>
              <a:ext cx="1584176" cy="369332"/>
            </a:xfrm>
            <a:prstGeom prst="rect">
              <a:avLst/>
            </a:prstGeom>
            <a:blipFill>
              <a:blip r:embed="rId2"/>
              <a:stretch>
                <a:fillRect l="-5517" t="-8197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19461" name="Группа 44">
            <a:extLst>
              <a:ext uri="{FF2B5EF4-FFF2-40B4-BE49-F238E27FC236}">
                <a16:creationId xmlns:a16="http://schemas.microsoft.com/office/drawing/2014/main" id="{A7DB98E5-2AA3-4C6A-93F7-1EEE0257BF65}"/>
              </a:ext>
            </a:extLst>
          </p:cNvPr>
          <p:cNvGrpSpPr>
            <a:grpSpLocks/>
          </p:cNvGrpSpPr>
          <p:nvPr/>
        </p:nvGrpSpPr>
        <p:grpSpPr bwMode="auto">
          <a:xfrm>
            <a:off x="6049963" y="1430338"/>
            <a:ext cx="1460500" cy="731837"/>
            <a:chOff x="4822825" y="2869017"/>
            <a:chExt cx="1944216" cy="731838"/>
          </a:xfrm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480EC5A2-2323-4EC9-8026-65293288818E}"/>
                </a:ext>
              </a:extLst>
            </p:cNvPr>
            <p:cNvSpPr/>
            <p:nvPr/>
          </p:nvSpPr>
          <p:spPr>
            <a:xfrm>
              <a:off x="4822825" y="2869017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496" name="TextBox 25">
              <a:extLst>
                <a:ext uri="{FF2B5EF4-FFF2-40B4-BE49-F238E27FC236}">
                  <a16:creationId xmlns:a16="http://schemas.microsoft.com/office/drawing/2014/main" id="{7F78B39A-A6BC-406C-8126-EEE741ECB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8881" y="2981864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ордината</a:t>
              </a:r>
            </a:p>
          </p:txBody>
        </p:sp>
      </p:grpSp>
      <p:grpSp>
        <p:nvGrpSpPr>
          <p:cNvPr id="19462" name="Группа 26">
            <a:extLst>
              <a:ext uri="{FF2B5EF4-FFF2-40B4-BE49-F238E27FC236}">
                <a16:creationId xmlns:a16="http://schemas.microsoft.com/office/drawing/2014/main" id="{A403CB5B-F0C0-4DB5-AED8-F92B77A23EE3}"/>
              </a:ext>
            </a:extLst>
          </p:cNvPr>
          <p:cNvGrpSpPr>
            <a:grpSpLocks/>
          </p:cNvGrpSpPr>
          <p:nvPr/>
        </p:nvGrpSpPr>
        <p:grpSpPr bwMode="auto">
          <a:xfrm>
            <a:off x="4106863" y="1417638"/>
            <a:ext cx="1749425" cy="731837"/>
            <a:chOff x="2339752" y="1417638"/>
            <a:chExt cx="1944216" cy="731838"/>
          </a:xfrm>
        </p:grpSpPr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61636979-EF5D-4B5F-AEE3-55A6583AEE2D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494" name="TextBox 28">
              <a:extLst>
                <a:ext uri="{FF2B5EF4-FFF2-40B4-BE49-F238E27FC236}">
                  <a16:creationId xmlns:a16="http://schemas.microsoft.com/office/drawing/2014/main" id="{812320E7-5F74-4D37-8BF8-F816C5FF7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2" y="1545718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называется</a:t>
              </a:r>
            </a:p>
          </p:txBody>
        </p:sp>
      </p:grpSp>
      <p:grpSp>
        <p:nvGrpSpPr>
          <p:cNvPr id="19463" name="Группа 46">
            <a:extLst>
              <a:ext uri="{FF2B5EF4-FFF2-40B4-BE49-F238E27FC236}">
                <a16:creationId xmlns:a16="http://schemas.microsoft.com/office/drawing/2014/main" id="{86677D98-D1FD-469F-AC47-C7195B4644D5}"/>
              </a:ext>
            </a:extLst>
          </p:cNvPr>
          <p:cNvGrpSpPr>
            <a:grpSpLocks/>
          </p:cNvGrpSpPr>
          <p:nvPr/>
        </p:nvGrpSpPr>
        <p:grpSpPr bwMode="auto">
          <a:xfrm>
            <a:off x="1062038" y="2297113"/>
            <a:ext cx="1460500" cy="731837"/>
            <a:chOff x="2267144" y="1373158"/>
            <a:chExt cx="1944216" cy="731838"/>
          </a:xfrm>
        </p:grpSpPr>
        <p:sp>
          <p:nvSpPr>
            <p:cNvPr id="48" name="Прямоугольник: скругленные углы 47">
              <a:extLst>
                <a:ext uri="{FF2B5EF4-FFF2-40B4-BE49-F238E27FC236}">
                  <a16:creationId xmlns:a16="http://schemas.microsoft.com/office/drawing/2014/main" id="{B4BE1A98-14FC-4DB6-8C9C-41FE64A0D2DB}"/>
                </a:ext>
              </a:extLst>
            </p:cNvPr>
            <p:cNvSpPr/>
            <p:nvPr/>
          </p:nvSpPr>
          <p:spPr>
            <a:xfrm>
              <a:off x="2267144" y="137315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01E04A2-90F9-4923-94BD-80FBA5D01854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487450" y="1547163"/>
              <a:ext cx="1584176" cy="369332"/>
            </a:xfrm>
            <a:prstGeom prst="rect">
              <a:avLst/>
            </a:prstGeom>
            <a:blipFill>
              <a:blip r:embed="rId3"/>
              <a:stretch>
                <a:fillRect l="-4103" t="-8197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19464" name="Группа 49">
            <a:extLst>
              <a:ext uri="{FF2B5EF4-FFF2-40B4-BE49-F238E27FC236}">
                <a16:creationId xmlns:a16="http://schemas.microsoft.com/office/drawing/2014/main" id="{81B171DA-03F8-4FA0-9DA6-67ED73039E21}"/>
              </a:ext>
            </a:extLst>
          </p:cNvPr>
          <p:cNvGrpSpPr>
            <a:grpSpLocks/>
          </p:cNvGrpSpPr>
          <p:nvPr/>
        </p:nvGrpSpPr>
        <p:grpSpPr bwMode="auto">
          <a:xfrm>
            <a:off x="2616200" y="2293938"/>
            <a:ext cx="1693863" cy="774700"/>
            <a:chOff x="2339752" y="1417638"/>
            <a:chExt cx="1959049" cy="774411"/>
          </a:xfrm>
        </p:grpSpPr>
        <p:sp>
          <p:nvSpPr>
            <p:cNvPr id="51" name="Прямоугольник: скругленные углы 50">
              <a:extLst>
                <a:ext uri="{FF2B5EF4-FFF2-40B4-BE49-F238E27FC236}">
                  <a16:creationId xmlns:a16="http://schemas.microsoft.com/office/drawing/2014/main" id="{E6C03550-4D2B-46E7-9BA4-FD8B4461B65B}"/>
                </a:ext>
              </a:extLst>
            </p:cNvPr>
            <p:cNvSpPr/>
            <p:nvPr/>
          </p:nvSpPr>
          <p:spPr>
            <a:xfrm>
              <a:off x="2339752" y="1417638"/>
              <a:ext cx="1944361" cy="7315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490" name="TextBox 51">
              <a:extLst>
                <a:ext uri="{FF2B5EF4-FFF2-40B4-BE49-F238E27FC236}">
                  <a16:creationId xmlns:a16="http://schemas.microsoft.com/office/drawing/2014/main" id="{57E883B0-8FB2-4732-B7AF-0EF890D69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77903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полученной</a:t>
              </a:r>
            </a:p>
          </p:txBody>
        </p:sp>
      </p:grpSp>
      <p:grpSp>
        <p:nvGrpSpPr>
          <p:cNvPr id="19465" name="Группа 52">
            <a:extLst>
              <a:ext uri="{FF2B5EF4-FFF2-40B4-BE49-F238E27FC236}">
                <a16:creationId xmlns:a16="http://schemas.microsoft.com/office/drawing/2014/main" id="{E96CCF59-932A-4510-87CB-A85632AAB68E}"/>
              </a:ext>
            </a:extLst>
          </p:cNvPr>
          <p:cNvGrpSpPr>
            <a:grpSpLocks/>
          </p:cNvGrpSpPr>
          <p:nvPr/>
        </p:nvGrpSpPr>
        <p:grpSpPr bwMode="auto">
          <a:xfrm>
            <a:off x="4416425" y="2293938"/>
            <a:ext cx="1681163" cy="731837"/>
            <a:chOff x="2339752" y="1417638"/>
            <a:chExt cx="1944216" cy="731838"/>
          </a:xfrm>
        </p:grpSpPr>
        <p:sp>
          <p:nvSpPr>
            <p:cNvPr id="54" name="Прямоугольник: скругленные углы 53">
              <a:extLst>
                <a:ext uri="{FF2B5EF4-FFF2-40B4-BE49-F238E27FC236}">
                  <a16:creationId xmlns:a16="http://schemas.microsoft.com/office/drawing/2014/main" id="{2C762106-0A7A-4265-9987-237D7246594D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488" name="TextBox 54">
              <a:extLst>
                <a:ext uri="{FF2B5EF4-FFF2-40B4-BE49-F238E27FC236}">
                  <a16:creationId xmlns:a16="http://schemas.microsoft.com/office/drawing/2014/main" id="{875B21BD-B7F8-42B8-8993-2D41F9D34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поворотом</a:t>
              </a:r>
            </a:p>
          </p:txBody>
        </p:sp>
      </p:grpSp>
      <p:grpSp>
        <p:nvGrpSpPr>
          <p:cNvPr id="19466" name="Группа 55">
            <a:extLst>
              <a:ext uri="{FF2B5EF4-FFF2-40B4-BE49-F238E27FC236}">
                <a16:creationId xmlns:a16="http://schemas.microsoft.com/office/drawing/2014/main" id="{13F1EF04-127F-402D-9605-16C8DC4695EF}"/>
              </a:ext>
            </a:extLst>
          </p:cNvPr>
          <p:cNvGrpSpPr>
            <a:grpSpLocks/>
          </p:cNvGrpSpPr>
          <p:nvPr/>
        </p:nvGrpSpPr>
        <p:grpSpPr bwMode="auto">
          <a:xfrm>
            <a:off x="6180138" y="2274888"/>
            <a:ext cx="2470150" cy="731837"/>
            <a:chOff x="2339752" y="1417638"/>
            <a:chExt cx="1944216" cy="731838"/>
          </a:xfrm>
        </p:grpSpPr>
        <p:sp>
          <p:nvSpPr>
            <p:cNvPr id="57" name="Прямоугольник: скругленные углы 56">
              <a:extLst>
                <a:ext uri="{FF2B5EF4-FFF2-40B4-BE49-F238E27FC236}">
                  <a16:creationId xmlns:a16="http://schemas.microsoft.com/office/drawing/2014/main" id="{D9E15B77-0653-40C7-81E5-9E47B6C2222C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D60D527-9E04-481E-A944-87ED368B97DE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519771" y="1545718"/>
              <a:ext cx="1584176" cy="369332"/>
            </a:xfrm>
            <a:prstGeom prst="rect">
              <a:avLst/>
            </a:prstGeom>
            <a:blipFill>
              <a:blip r:embed="rId4"/>
              <a:stretch>
                <a:fillRect l="-2424" t="-8197" b="-2459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  <p:grpSp>
        <p:nvGrpSpPr>
          <p:cNvPr id="19467" name="Группа 61">
            <a:extLst>
              <a:ext uri="{FF2B5EF4-FFF2-40B4-BE49-F238E27FC236}">
                <a16:creationId xmlns:a16="http://schemas.microsoft.com/office/drawing/2014/main" id="{7F36FA71-1540-46DD-88F6-00976C784A65}"/>
              </a:ext>
            </a:extLst>
          </p:cNvPr>
          <p:cNvGrpSpPr>
            <a:grpSpLocks/>
          </p:cNvGrpSpPr>
          <p:nvPr/>
        </p:nvGrpSpPr>
        <p:grpSpPr bwMode="auto">
          <a:xfrm>
            <a:off x="1062038" y="3141663"/>
            <a:ext cx="1681162" cy="731837"/>
            <a:chOff x="2339752" y="1417638"/>
            <a:chExt cx="1944216" cy="731838"/>
          </a:xfrm>
        </p:grpSpPr>
        <p:sp>
          <p:nvSpPr>
            <p:cNvPr id="63" name="Прямоугольник: скругленные углы 62">
              <a:extLst>
                <a:ext uri="{FF2B5EF4-FFF2-40B4-BE49-F238E27FC236}">
                  <a16:creationId xmlns:a16="http://schemas.microsoft.com/office/drawing/2014/main" id="{980B1D83-C766-4010-AD9E-36DB828FA31B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484" name="TextBox 63">
              <a:extLst>
                <a:ext uri="{FF2B5EF4-FFF2-40B4-BE49-F238E27FC236}">
                  <a16:creationId xmlns:a16="http://schemas.microsoft.com/office/drawing/2014/main" id="{5BF53AE9-F38D-46A5-84C2-BD7BD1AA7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единичной</a:t>
              </a:r>
            </a:p>
          </p:txBody>
        </p:sp>
      </p:grpSp>
      <p:grpSp>
        <p:nvGrpSpPr>
          <p:cNvPr id="19468" name="Группа 64">
            <a:extLst>
              <a:ext uri="{FF2B5EF4-FFF2-40B4-BE49-F238E27FC236}">
                <a16:creationId xmlns:a16="http://schemas.microsoft.com/office/drawing/2014/main" id="{9E39945D-2ADC-41E3-ABF6-E8C5464C3060}"/>
              </a:ext>
            </a:extLst>
          </p:cNvPr>
          <p:cNvGrpSpPr>
            <a:grpSpLocks/>
          </p:cNvGrpSpPr>
          <p:nvPr/>
        </p:nvGrpSpPr>
        <p:grpSpPr bwMode="auto">
          <a:xfrm>
            <a:off x="2860675" y="3132138"/>
            <a:ext cx="1747838" cy="773112"/>
            <a:chOff x="2339752" y="1417638"/>
            <a:chExt cx="1944216" cy="774411"/>
          </a:xfrm>
        </p:grpSpPr>
        <p:sp>
          <p:nvSpPr>
            <p:cNvPr id="66" name="Прямоугольник: скругленные углы 65">
              <a:extLst>
                <a:ext uri="{FF2B5EF4-FFF2-40B4-BE49-F238E27FC236}">
                  <a16:creationId xmlns:a16="http://schemas.microsoft.com/office/drawing/2014/main" id="{714C89FB-ACA7-4DAC-89F0-1836A16D3606}"/>
                </a:ext>
              </a:extLst>
            </p:cNvPr>
            <p:cNvSpPr/>
            <p:nvPr/>
          </p:nvSpPr>
          <p:spPr>
            <a:xfrm>
              <a:off x="2339752" y="1417638"/>
              <a:ext cx="1944216" cy="73147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482" name="TextBox 66">
              <a:extLst>
                <a:ext uri="{FF2B5EF4-FFF2-40B4-BE49-F238E27FC236}">
                  <a16:creationId xmlns:a16="http://schemas.microsoft.com/office/drawing/2014/main" id="{FB4DF42C-9AF6-4645-81C4-3A27909337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окружности</a:t>
              </a:r>
            </a:p>
          </p:txBody>
        </p:sp>
      </p:grpSp>
      <p:grpSp>
        <p:nvGrpSpPr>
          <p:cNvPr id="19469" name="Группа 67">
            <a:extLst>
              <a:ext uri="{FF2B5EF4-FFF2-40B4-BE49-F238E27FC236}">
                <a16:creationId xmlns:a16="http://schemas.microsoft.com/office/drawing/2014/main" id="{3DAEC005-4FBF-48D2-AE3E-CD6CF98A4946}"/>
              </a:ext>
            </a:extLst>
          </p:cNvPr>
          <p:cNvGrpSpPr>
            <a:grpSpLocks/>
          </p:cNvGrpSpPr>
          <p:nvPr/>
        </p:nvGrpSpPr>
        <p:grpSpPr bwMode="auto">
          <a:xfrm>
            <a:off x="4751388" y="3105150"/>
            <a:ext cx="1117600" cy="731838"/>
            <a:chOff x="2339752" y="1417638"/>
            <a:chExt cx="1944216" cy="731838"/>
          </a:xfrm>
        </p:grpSpPr>
        <p:sp>
          <p:nvSpPr>
            <p:cNvPr id="69" name="Прямоугольник: скругленные углы 68">
              <a:extLst>
                <a:ext uri="{FF2B5EF4-FFF2-40B4-BE49-F238E27FC236}">
                  <a16:creationId xmlns:a16="http://schemas.microsoft.com/office/drawing/2014/main" id="{5D5EA5B3-139C-40F1-A34F-5F95B3927D3E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480" name="TextBox 69">
              <a:extLst>
                <a:ext uri="{FF2B5EF4-FFF2-40B4-BE49-F238E27FC236}">
                  <a16:creationId xmlns:a16="http://schemas.microsoft.com/office/drawing/2014/main" id="{D90177CA-D0EB-4A16-A815-CBCE8739E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вокруг</a:t>
              </a:r>
            </a:p>
          </p:txBody>
        </p:sp>
      </p:grpSp>
      <p:grpSp>
        <p:nvGrpSpPr>
          <p:cNvPr id="19470" name="Группа 70">
            <a:extLst>
              <a:ext uri="{FF2B5EF4-FFF2-40B4-BE49-F238E27FC236}">
                <a16:creationId xmlns:a16="http://schemas.microsoft.com/office/drawing/2014/main" id="{912347B3-179B-46EA-8DA1-8D1DAB85AF81}"/>
              </a:ext>
            </a:extLst>
          </p:cNvPr>
          <p:cNvGrpSpPr>
            <a:grpSpLocks/>
          </p:cNvGrpSpPr>
          <p:nvPr/>
        </p:nvGrpSpPr>
        <p:grpSpPr bwMode="auto">
          <a:xfrm>
            <a:off x="1090613" y="3952875"/>
            <a:ext cx="1165225" cy="731838"/>
            <a:chOff x="2339752" y="1417638"/>
            <a:chExt cx="1944216" cy="731838"/>
          </a:xfrm>
        </p:grpSpPr>
        <p:sp>
          <p:nvSpPr>
            <p:cNvPr id="72" name="Прямоугольник: скругленные углы 71">
              <a:extLst>
                <a:ext uri="{FF2B5EF4-FFF2-40B4-BE49-F238E27FC236}">
                  <a16:creationId xmlns:a16="http://schemas.microsoft.com/office/drawing/2014/main" id="{6A452E92-B716-489C-B92D-734BA942F3C9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9478" name="TextBox 72">
              <a:extLst>
                <a:ext uri="{FF2B5EF4-FFF2-40B4-BE49-F238E27FC236}">
                  <a16:creationId xmlns:a16="http://schemas.microsoft.com/office/drawing/2014/main" id="{63D25A7E-FBD3-44FD-9057-41A1967E36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начала</a:t>
              </a:r>
            </a:p>
          </p:txBody>
        </p:sp>
      </p:grpSp>
      <p:grpSp>
        <p:nvGrpSpPr>
          <p:cNvPr id="19471" name="Группа 73">
            <a:extLst>
              <a:ext uri="{FF2B5EF4-FFF2-40B4-BE49-F238E27FC236}">
                <a16:creationId xmlns:a16="http://schemas.microsoft.com/office/drawing/2014/main" id="{67874B6B-8401-4A69-B4E0-017BC7BE94F9}"/>
              </a:ext>
            </a:extLst>
          </p:cNvPr>
          <p:cNvGrpSpPr>
            <a:grpSpLocks/>
          </p:cNvGrpSpPr>
          <p:nvPr/>
        </p:nvGrpSpPr>
        <p:grpSpPr bwMode="auto">
          <a:xfrm>
            <a:off x="2413000" y="3952875"/>
            <a:ext cx="1679575" cy="731838"/>
            <a:chOff x="2339752" y="1417638"/>
            <a:chExt cx="1944216" cy="731838"/>
          </a:xfrm>
        </p:grpSpPr>
        <p:sp>
          <p:nvSpPr>
            <p:cNvPr id="75" name="Прямоугольник: скругленные углы 74">
              <a:extLst>
                <a:ext uri="{FF2B5EF4-FFF2-40B4-BE49-F238E27FC236}">
                  <a16:creationId xmlns:a16="http://schemas.microsoft.com/office/drawing/2014/main" id="{3C4E1F65-56CC-448F-ABE7-8FCBA3F6B39F}"/>
                </a:ext>
              </a:extLst>
            </p:cNvPr>
            <p:cNvSpPr/>
            <p:nvPr/>
          </p:nvSpPr>
          <p:spPr>
            <a:xfrm>
              <a:off x="2339752" y="1417638"/>
              <a:ext cx="1944216" cy="7318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476" name="TextBox 75">
              <a:extLst>
                <a:ext uri="{FF2B5EF4-FFF2-40B4-BE49-F238E27FC236}">
                  <a16:creationId xmlns:a16="http://schemas.microsoft.com/office/drawing/2014/main" id="{3F1D7A8C-E936-4F69-AEE7-EE4F109DA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1" y="1545718"/>
              <a:ext cx="1584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Arial" panose="020B0604020202020204" pitchFamily="34" charset="0"/>
                </a:rPr>
                <a:t>координат</a:t>
              </a:r>
            </a:p>
          </p:txBody>
        </p:sp>
      </p:grpSp>
      <p:grpSp>
        <p:nvGrpSpPr>
          <p:cNvPr id="19472" name="Группа 76">
            <a:extLst>
              <a:ext uri="{FF2B5EF4-FFF2-40B4-BE49-F238E27FC236}">
                <a16:creationId xmlns:a16="http://schemas.microsoft.com/office/drawing/2014/main" id="{04EDA6D3-78E7-4416-B92E-C899A4C08114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3959225"/>
            <a:ext cx="1554162" cy="755650"/>
            <a:chOff x="1097054" y="2778897"/>
            <a:chExt cx="1944216" cy="755497"/>
          </a:xfrm>
        </p:grpSpPr>
        <p:sp>
          <p:nvSpPr>
            <p:cNvPr id="78" name="Прямоугольник: скругленные углы 77">
              <a:extLst>
                <a:ext uri="{FF2B5EF4-FFF2-40B4-BE49-F238E27FC236}">
                  <a16:creationId xmlns:a16="http://schemas.microsoft.com/office/drawing/2014/main" id="{41AD65D5-6426-4B6C-B03F-3223B49A273E}"/>
                </a:ext>
              </a:extLst>
            </p:cNvPr>
            <p:cNvSpPr/>
            <p:nvPr/>
          </p:nvSpPr>
          <p:spPr>
            <a:xfrm>
              <a:off x="1097054" y="2778897"/>
              <a:ext cx="1944216" cy="7316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FBF4CBE-E807-46AA-8190-CC58E95E6309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339216" y="2888063"/>
              <a:ext cx="1584175" cy="646331"/>
            </a:xfrm>
            <a:prstGeom prst="rect">
              <a:avLst/>
            </a:prstGeom>
            <a:blipFill>
              <a:blip r:embed="rId5"/>
              <a:stretch>
                <a:fillRect l="-4348" t="-4717" r="-966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>
                  <a:noFill/>
                </a:rPr>
                <a:t> </a:t>
              </a:r>
            </a:p>
          </p:txBody>
        </p:sp>
      </p:grpSp>
    </p:spTree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4A39CBD4-56AB-4E3C-966F-977B690BA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«Согласны - не согласны»</a:t>
            </a:r>
          </a:p>
        </p:txBody>
      </p:sp>
      <p:sp>
        <p:nvSpPr>
          <p:cNvPr id="20483" name="Объект 2">
            <a:extLst>
              <a:ext uri="{FF2B5EF4-FFF2-40B4-BE49-F238E27FC236}">
                <a16:creationId xmlns:a16="http://schemas.microsoft.com/office/drawing/2014/main" id="{CF538BF8-2A99-47BC-9528-7C6D4B62FF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1600" i="1">
                <a:solidFill>
                  <a:srgbClr val="333333"/>
                </a:solidFill>
                <a:latin typeface="Helvetica Neue"/>
              </a:rPr>
              <a:t>Описание приема: </a:t>
            </a:r>
            <a:r>
              <a:rPr lang="ru-RU" altLang="ru-RU" sz="1600">
                <a:solidFill>
                  <a:srgbClr val="333333"/>
                </a:solidFill>
                <a:latin typeface="Helvetica Neue"/>
              </a:rPr>
              <a:t>из предложенного набора заданий по теме «Тригонометрические уравнения» необходимо выбрать правильные и неправильные.</a:t>
            </a:r>
          </a:p>
          <a:p>
            <a:pPr algn="just"/>
            <a:r>
              <a:rPr lang="ru-RU" altLang="ru-RU" sz="1600" i="1">
                <a:solidFill>
                  <a:srgbClr val="333333"/>
                </a:solidFill>
                <a:latin typeface="Helvetica Neue"/>
              </a:rPr>
              <a:t>Задачи этапа МК:</a:t>
            </a:r>
            <a:r>
              <a:rPr lang="ru-RU" altLang="ru-RU" sz="1600">
                <a:solidFill>
                  <a:srgbClr val="333333"/>
                </a:solidFill>
                <a:latin typeface="Helvetica Neue"/>
              </a:rPr>
              <a:t> Данный прием можно использовать на стадии вызова, осмысления, рефлексии.</a:t>
            </a:r>
          </a:p>
          <a:p>
            <a:pPr algn="just"/>
            <a:r>
              <a:rPr lang="ru-RU" altLang="ru-RU" sz="1600" i="1">
                <a:solidFill>
                  <a:srgbClr val="333333"/>
                </a:solidFill>
                <a:latin typeface="Helvetica Neue"/>
              </a:rPr>
              <a:t>Действия участников и результат:</a:t>
            </a:r>
            <a:r>
              <a:rPr lang="ru-RU" altLang="ru-RU" sz="1600">
                <a:solidFill>
                  <a:srgbClr val="333333"/>
                </a:solidFill>
                <a:latin typeface="Helvetica Neue"/>
              </a:rPr>
              <a:t> индивидуальная работа каждого участника. Для диктанта используется инструмент «прожектор». Проверка результатов выполненной работы проходит в динамических парах. Один представитель команды озвучивает свой вариант ответа.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9A39B9CC-9C19-42CD-A8A6-0B867669E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«Согласны - не согласны»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22D623E-B940-483B-872E-B7C04DD805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91680" y="1844824"/>
          <a:ext cx="5257800" cy="295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/>
                      <a:stretch>
                        <a:fillRect l="-132" t="-101639" r="-14663" b="-7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132" t="-164000" r="-14663" b="-469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132" t="-324590" r="-14663" b="-47704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132" t="-350000" r="-14663" b="-29324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132" t="-444000" r="-14663" b="-189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36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132" t="-516456" r="-14663" b="-7974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6704FBD-6A5D-4A80-8DDF-B53BF0C60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9525" y="549275"/>
            <a:ext cx="7086600" cy="868363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ИНСЕРТ</a:t>
            </a:r>
            <a:r>
              <a:rPr lang="ru-RU" altLang="ru-RU" b="1">
                <a:solidFill>
                  <a:schemeClr val="tx1"/>
                </a:solidFill>
              </a:rPr>
              <a:t> (</a:t>
            </a:r>
            <a:r>
              <a:rPr lang="en-US" altLang="ru-RU" b="1">
                <a:solidFill>
                  <a:schemeClr val="tx1"/>
                </a:solidFill>
              </a:rPr>
              <a:t>INSERT</a:t>
            </a:r>
            <a:r>
              <a:rPr lang="ru-RU" altLang="ru-RU" b="1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285E17A-DE57-40C6-8D93-967778DB06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196975"/>
            <a:ext cx="7037387" cy="1008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– метод активного чтения даёт возможность сохранить интерес к теме и тексту учебника. Маркировка текста «</a:t>
            </a:r>
            <a:r>
              <a:rPr lang="en-US" altLang="ru-RU" sz="20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ru-RU" altLang="ru-RU" sz="20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», «+», « - », «?»</a:t>
            </a:r>
          </a:p>
        </p:txBody>
      </p:sp>
      <p:graphicFrame>
        <p:nvGraphicFramePr>
          <p:cNvPr id="18506" name="Group 74">
            <a:extLst>
              <a:ext uri="{FF2B5EF4-FFF2-40B4-BE49-F238E27FC236}">
                <a16:creationId xmlns:a16="http://schemas.microsoft.com/office/drawing/2014/main" id="{616BB179-00DD-4BCD-9A6F-4469EC11ACF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42988" y="2205038"/>
          <a:ext cx="5689600" cy="4130675"/>
        </p:xfrm>
        <a:graphic>
          <a:graphicData uri="http://schemas.openxmlformats.org/drawingml/2006/table">
            <a:tbl>
              <a:tblPr/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0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«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»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3D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« + »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«  -  »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« ? »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F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Поставьте этот знак на полях, если то, что вы читаете, соответствует тому, что знаете или думали, что знаете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3D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Поставьте этот знак на полях, если то, что вы читаете, для вас является новым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Поставьте этот знак на полях, если то, что вы читаете, противоречит тому, что вы уже знали или думали, что знаете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Поставьте этот знак на полях, если то, что вы читаете, непонятно, или вы хотели бы получить более подробные сведения по данному вопросу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F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766A062-C9EE-4530-8BDB-7C0617B0E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85800"/>
            <a:ext cx="7561262" cy="731838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«Шесть шляп мышления»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89973A60-76DE-47E5-B2F1-9CB4A5062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2205038"/>
            <a:ext cx="61214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Во-первых каждой из шести шляп соответствует свой собственный, индивидуальный цвет, делающий ее легко различимой среди всех остальных и наделяющий ее характерными, присущими только ей одной чертами и качествами – цветовое различие делает каждую шляпу особенной, неповторимой. Каждая цветная шляпа указывает на роль, на определенный тип мышления и деятельности.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D79A0CB3-6D67-4A82-83F7-DF231C48E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4938" y="620713"/>
            <a:ext cx="7489825" cy="59055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8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Информация. Вопросы. Какой мы обладаем информацией? Какая нам нужна информация? </a:t>
            </a:r>
          </a:p>
          <a:p>
            <a:pPr eaLnBrk="1" hangingPunct="1">
              <a:lnSpc>
                <a:spcPct val="90000"/>
              </a:lnSpc>
            </a:pPr>
            <a:endParaRPr lang="ru-RU" altLang="ru-RU" sz="18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Эмоции. Интуиция, чувства и предчувствия. Не требуется давать обоснование чувствам. Какие у меня по этому поводу возникают чувства?</a:t>
            </a:r>
            <a:r>
              <a:rPr lang="ru-RU" altLang="ru-RU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Преимущества. Почему это стоит сделать? Каковы преимущества? Почему это можно сделать? Почему это сработает?</a:t>
            </a:r>
            <a:r>
              <a:rPr lang="ru-RU" altLang="ru-RU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Осторожность. Суждение. Оценка. Правда ли это? Сработает ли это? В чем недостатки? Что здесь неправильно?</a:t>
            </a:r>
            <a:r>
              <a:rPr lang="ru-RU" altLang="ru-RU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Творчество. Различные идеи. Новые идеи. Предложения. Каковы некоторые из возможных решений и действий? Каковы альтернативы? </a:t>
            </a:r>
          </a:p>
          <a:p>
            <a:pPr eaLnBrk="1" hangingPunct="1">
              <a:lnSpc>
                <a:spcPct val="90000"/>
              </a:lnSpc>
            </a:pPr>
            <a:endParaRPr lang="ru-RU" altLang="ru-RU" sz="18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8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Организация мышления. Мышление о мышлении. Чего мы достигли? Что нужно сделать дальше? </a:t>
            </a:r>
          </a:p>
        </p:txBody>
      </p:sp>
      <p:pic>
        <p:nvPicPr>
          <p:cNvPr id="22533" name="Picture 5" descr="Миниатюра для версии от 14:45, 10 июля 2008">
            <a:extLst>
              <a:ext uri="{FF2B5EF4-FFF2-40B4-BE49-F238E27FC236}">
                <a16:creationId xmlns:a16="http://schemas.microsoft.com/office/drawing/2014/main" id="{7B3B94FB-280C-4448-BA7F-F6041330E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7921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Миниатюра для версии от 14:50, 10 июля 2008">
            <a:extLst>
              <a:ext uri="{FF2B5EF4-FFF2-40B4-BE49-F238E27FC236}">
                <a16:creationId xmlns:a16="http://schemas.microsoft.com/office/drawing/2014/main" id="{50B20A5A-E14E-44B6-9D65-1E3FFEB07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65400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 descr="Миниатюра для версии от 14:51, 10 июля 2008">
            <a:extLst>
              <a:ext uri="{FF2B5EF4-FFF2-40B4-BE49-F238E27FC236}">
                <a16:creationId xmlns:a16="http://schemas.microsoft.com/office/drawing/2014/main" id="{73DC0AD7-800E-4C48-91CF-9CF81909D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16338"/>
            <a:ext cx="79216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 descr="Миниатюра для версии от 14:52, 10 июля 2008">
            <a:extLst>
              <a:ext uri="{FF2B5EF4-FFF2-40B4-BE49-F238E27FC236}">
                <a16:creationId xmlns:a16="http://schemas.microsoft.com/office/drawing/2014/main" id="{085FDE03-44A8-4FC2-AB61-93AF59465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97425"/>
            <a:ext cx="8651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3" descr="Миниатюра для версии от 14:53, 10 июля 2008">
            <a:extLst>
              <a:ext uri="{FF2B5EF4-FFF2-40B4-BE49-F238E27FC236}">
                <a16:creationId xmlns:a16="http://schemas.microsoft.com/office/drawing/2014/main" id="{C4E29A36-B683-4F7A-A58D-A86589AA4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8651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5" descr="Миниатюра для версии от 14:53, 10 июля 2008">
            <a:extLst>
              <a:ext uri="{FF2B5EF4-FFF2-40B4-BE49-F238E27FC236}">
                <a16:creationId xmlns:a16="http://schemas.microsoft.com/office/drawing/2014/main" id="{946A6BC6-0BDA-4EA7-B98F-65317076E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21388"/>
            <a:ext cx="7921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1DA66550-5555-472D-8134-ED8A2C02D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8064500" cy="583247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i="1">
                <a:latin typeface="Cambria" panose="02040503050406030204" pitchFamily="18" charset="0"/>
              </a:rPr>
              <a:t>Во-вторых</a:t>
            </a:r>
            <a:r>
              <a:rPr lang="ru-RU" altLang="ru-RU" sz="2000">
                <a:latin typeface="Cambria" panose="02040503050406030204" pitchFamily="18" charset="0"/>
              </a:rPr>
              <a:t>, шляпу очень легко надеть и снять. Это важно всегда, во всех ситуациях, когда человек должен уметь применять все ресурсы своего мышления, уметь менять тип мышления и деятельности в зависимости от поставленной задачи. Надевание «мыслеварительной» шляпы призвано помочь человеку обрести нужное состояние сознание, сосредоточиться на выполнении определенных операций. 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i="1">
                <a:latin typeface="Cambria" panose="02040503050406030204" pitchFamily="18" charset="0"/>
              </a:rPr>
              <a:t>В-третьих</a:t>
            </a:r>
            <a:r>
              <a:rPr lang="ru-RU" altLang="ru-RU" sz="2000">
                <a:latin typeface="Cambria" panose="02040503050406030204" pitchFamily="18" charset="0"/>
              </a:rPr>
              <a:t>, «Шляпы мышления» дают структуру для использования параллельного мышления и ухода от споров. Использование «мыслеварительных» шляп открывает возможность договориться с собеседником, прийти к согласию. Заключенная в шляпах символика удобна для того, чтобы попросить кого-нибудь «развернуть» поток своих мыслей в нужном направлении. 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i="1">
                <a:latin typeface="Cambria" panose="02040503050406030204" pitchFamily="18" charset="0"/>
              </a:rPr>
              <a:t>Самое главное преимущество:</a:t>
            </a:r>
            <a:r>
              <a:rPr lang="ru-RU" altLang="ru-RU" sz="2000">
                <a:latin typeface="Cambria" panose="02040503050406030204" pitchFamily="18" charset="0"/>
              </a:rPr>
              <a:t> с помощью шести шляп устанавливаются определенные правила игры: «человек, в данный момент думающий и поступающий именно так».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17BB0E66-9B4E-45FF-A974-3D52D396FF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79525" y="685800"/>
            <a:ext cx="7469188" cy="7318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Риски необоснованного использования интерактивных методов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B536D6A-C6DB-4ABB-96AC-659F5E9BF4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89088"/>
            <a:ext cx="6316662" cy="4527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Непонимание того, что такое интерактив.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Теоретическая неподготовленность при работе с теми или иными  интерактивными методами.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Бессистемное применение интерактивных методов.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Отсутствие четкого представления о результативности использования методов («метод ради результата, а не метода»).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Чрезмерное увлечение педагогами интерактивными методами (это инструмент, а не развлечение учащихся).</a:t>
            </a:r>
          </a:p>
        </p:txBody>
      </p:sp>
      <p:pic>
        <p:nvPicPr>
          <p:cNvPr id="30724" name="Picture 4" descr="j0397490[1]">
            <a:extLst>
              <a:ext uri="{FF2B5EF4-FFF2-40B4-BE49-F238E27FC236}">
                <a16:creationId xmlns:a16="http://schemas.microsoft.com/office/drawing/2014/main" id="{1B175487-304B-4BF7-B41E-87FF52544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373688"/>
            <a:ext cx="2771775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430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6BE9CDB-3CC6-4A05-9035-C6393873F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565400"/>
            <a:ext cx="7848600" cy="10874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Продуктивной Вам</a:t>
            </a:r>
            <a:b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работы!!!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BB619A5-F09A-45B5-9718-500EF6D538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1563" y="571500"/>
            <a:ext cx="7848600" cy="5095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методов обучения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B16A4A0-78C0-45D3-96BF-AFE03B3522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39750" y="2103438"/>
            <a:ext cx="2376488" cy="533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</a:rPr>
              <a:t>Пассивные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6A9DDE5-95AA-482A-8DB5-54F123E09882}"/>
              </a:ext>
            </a:extLst>
          </p:cNvPr>
          <p:cNvSpPr>
            <a:spLocks/>
          </p:cNvSpPr>
          <p:nvPr/>
        </p:nvSpPr>
        <p:spPr bwMode="auto">
          <a:xfrm>
            <a:off x="3348038" y="2881313"/>
            <a:ext cx="2232025" cy="533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Активные</a:t>
            </a: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91687A8-64B9-4EC3-A99A-35B7D4196BFF}"/>
              </a:ext>
            </a:extLst>
          </p:cNvPr>
          <p:cNvSpPr>
            <a:spLocks/>
          </p:cNvSpPr>
          <p:nvPr/>
        </p:nvSpPr>
        <p:spPr bwMode="auto">
          <a:xfrm>
            <a:off x="5651500" y="1268413"/>
            <a:ext cx="3024188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Интерактивные</a:t>
            </a:r>
            <a:r>
              <a:rPr lang="ru-RU" altLang="ru-RU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50" name="Text Box 8">
            <a:extLst>
              <a:ext uri="{FF2B5EF4-FFF2-40B4-BE49-F238E27FC236}">
                <a16:creationId xmlns:a16="http://schemas.microsoft.com/office/drawing/2014/main" id="{91CD6179-3318-46E0-A07B-A062D7F73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2845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Педагог</a:t>
            </a:r>
          </a:p>
        </p:txBody>
      </p:sp>
      <p:sp>
        <p:nvSpPr>
          <p:cNvPr id="6151" name="Text Box 9">
            <a:extLst>
              <a:ext uri="{FF2B5EF4-FFF2-40B4-BE49-F238E27FC236}">
                <a16:creationId xmlns:a16="http://schemas.microsoft.com/office/drawing/2014/main" id="{B0356958-7136-4AD3-8561-5CB82277C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0052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52" name="Text Box 10">
            <a:extLst>
              <a:ext uri="{FF2B5EF4-FFF2-40B4-BE49-F238E27FC236}">
                <a16:creationId xmlns:a16="http://schemas.microsoft.com/office/drawing/2014/main" id="{48B3C2CE-B7F5-4ED9-A7B8-833F31A2B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2845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53" name="Text Box 11">
            <a:extLst>
              <a:ext uri="{FF2B5EF4-FFF2-40B4-BE49-F238E27FC236}">
                <a16:creationId xmlns:a16="http://schemas.microsoft.com/office/drawing/2014/main" id="{68ABA9CB-3CFD-4BB3-83DC-CA0B52A64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6368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54" name="Line 12">
            <a:extLst>
              <a:ext uri="{FF2B5EF4-FFF2-40B4-BE49-F238E27FC236}">
                <a16:creationId xmlns:a16="http://schemas.microsoft.com/office/drawing/2014/main" id="{74D6898B-03EE-4CB7-8270-21B007A9D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3573463"/>
            <a:ext cx="647700" cy="5032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3">
            <a:extLst>
              <a:ext uri="{FF2B5EF4-FFF2-40B4-BE49-F238E27FC236}">
                <a16:creationId xmlns:a16="http://schemas.microsoft.com/office/drawing/2014/main" id="{4FE0D4A9-3FCE-45C3-93F9-9E4DC0745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3500438"/>
            <a:ext cx="5778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6">
            <a:extLst>
              <a:ext uri="{FF2B5EF4-FFF2-40B4-BE49-F238E27FC236}">
                <a16:creationId xmlns:a16="http://schemas.microsoft.com/office/drawing/2014/main" id="{D0FF2E10-5705-4D48-AD60-7F3E9574AC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7813" y="2997200"/>
            <a:ext cx="576262" cy="449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Text Box 17">
            <a:extLst>
              <a:ext uri="{FF2B5EF4-FFF2-40B4-BE49-F238E27FC236}">
                <a16:creationId xmlns:a16="http://schemas.microsoft.com/office/drawing/2014/main" id="{F3E19A7A-DB5F-4778-89E5-E4D04B75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565400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Педагог</a:t>
            </a:r>
          </a:p>
        </p:txBody>
      </p:sp>
      <p:sp>
        <p:nvSpPr>
          <p:cNvPr id="6158" name="Text Box 18">
            <a:extLst>
              <a:ext uri="{FF2B5EF4-FFF2-40B4-BE49-F238E27FC236}">
                <a16:creationId xmlns:a16="http://schemas.microsoft.com/office/drawing/2014/main" id="{B7FD2129-7C90-4BCA-A68F-396597625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1416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59" name="Text Box 19">
            <a:extLst>
              <a:ext uri="{FF2B5EF4-FFF2-40B4-BE49-F238E27FC236}">
                <a16:creationId xmlns:a16="http://schemas.microsoft.com/office/drawing/2014/main" id="{E07BDFA7-42B4-498C-9FF9-4E90D6A41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25654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60" name="Text Box 20">
            <a:extLst>
              <a:ext uri="{FF2B5EF4-FFF2-40B4-BE49-F238E27FC236}">
                <a16:creationId xmlns:a16="http://schemas.microsoft.com/office/drawing/2014/main" id="{9DD9E02A-489F-47BA-8C8D-D55A78F15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184467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61" name="Line 21">
            <a:extLst>
              <a:ext uri="{FF2B5EF4-FFF2-40B4-BE49-F238E27FC236}">
                <a16:creationId xmlns:a16="http://schemas.microsoft.com/office/drawing/2014/main" id="{55087706-A3AE-4902-973B-1AC7B5F54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2924175"/>
            <a:ext cx="576262" cy="3603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22">
            <a:extLst>
              <a:ext uri="{FF2B5EF4-FFF2-40B4-BE49-F238E27FC236}">
                <a16:creationId xmlns:a16="http://schemas.microsoft.com/office/drawing/2014/main" id="{40068C1C-F729-4F6C-90CF-9A2D28043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2708275"/>
            <a:ext cx="100965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23">
            <a:extLst>
              <a:ext uri="{FF2B5EF4-FFF2-40B4-BE49-F238E27FC236}">
                <a16:creationId xmlns:a16="http://schemas.microsoft.com/office/drawing/2014/main" id="{81971B5C-EFB2-41A9-A27F-6FFBA22533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2225" y="2205038"/>
            <a:ext cx="576263" cy="4318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Line 27">
            <a:extLst>
              <a:ext uri="{FF2B5EF4-FFF2-40B4-BE49-F238E27FC236}">
                <a16:creationId xmlns:a16="http://schemas.microsoft.com/office/drawing/2014/main" id="{0320AA41-3A1D-4E8F-B108-CBC840A45D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84888" y="2997200"/>
            <a:ext cx="576262" cy="3603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Line 28">
            <a:extLst>
              <a:ext uri="{FF2B5EF4-FFF2-40B4-BE49-F238E27FC236}">
                <a16:creationId xmlns:a16="http://schemas.microsoft.com/office/drawing/2014/main" id="{F513DF77-9321-41B9-82EF-B1865AD3CE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4888" y="2133600"/>
            <a:ext cx="64770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Line 29">
            <a:extLst>
              <a:ext uri="{FF2B5EF4-FFF2-40B4-BE49-F238E27FC236}">
                <a16:creationId xmlns:a16="http://schemas.microsoft.com/office/drawing/2014/main" id="{FD234000-1841-4780-82E0-611B56BCF1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2588" y="2852738"/>
            <a:ext cx="9366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Line 30">
            <a:extLst>
              <a:ext uri="{FF2B5EF4-FFF2-40B4-BE49-F238E27FC236}">
                <a16:creationId xmlns:a16="http://schemas.microsoft.com/office/drawing/2014/main" id="{7A97477D-139A-4FF2-9FF6-B66417E6F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088" y="2205038"/>
            <a:ext cx="504825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8" name="Line 31">
            <a:extLst>
              <a:ext uri="{FF2B5EF4-FFF2-40B4-BE49-F238E27FC236}">
                <a16:creationId xmlns:a16="http://schemas.microsoft.com/office/drawing/2014/main" id="{38D5FEE2-A920-4191-88D5-8298B478BB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40650" y="2924175"/>
            <a:ext cx="576263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9" name="Text Box 32">
            <a:extLst>
              <a:ext uri="{FF2B5EF4-FFF2-40B4-BE49-F238E27FC236}">
                <a16:creationId xmlns:a16="http://schemas.microsoft.com/office/drawing/2014/main" id="{EEACB31F-76EB-44B7-AF4B-ED2FA7549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1481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Педагог</a:t>
            </a:r>
          </a:p>
        </p:txBody>
      </p:sp>
      <p:sp>
        <p:nvSpPr>
          <p:cNvPr id="6170" name="Text Box 33">
            <a:extLst>
              <a:ext uri="{FF2B5EF4-FFF2-40B4-BE49-F238E27FC236}">
                <a16:creationId xmlns:a16="http://schemas.microsoft.com/office/drawing/2014/main" id="{6D9BBF17-7017-4FD0-B897-13690A90E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79742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71" name="Text Box 34">
            <a:extLst>
              <a:ext uri="{FF2B5EF4-FFF2-40B4-BE49-F238E27FC236}">
                <a16:creationId xmlns:a16="http://schemas.microsoft.com/office/drawing/2014/main" id="{F0260C32-254D-405C-9CBB-89E58ADFD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2211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72" name="Text Box 35">
            <a:extLst>
              <a:ext uri="{FF2B5EF4-FFF2-40B4-BE49-F238E27FC236}">
                <a16:creationId xmlns:a16="http://schemas.microsoft.com/office/drawing/2014/main" id="{D8527E3B-7D22-4BDE-8DBA-3B7AE1DB0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5004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</a:p>
        </p:txBody>
      </p:sp>
      <p:sp>
        <p:nvSpPr>
          <p:cNvPr id="6173" name="Line 36">
            <a:extLst>
              <a:ext uri="{FF2B5EF4-FFF2-40B4-BE49-F238E27FC236}">
                <a16:creationId xmlns:a16="http://schemas.microsoft.com/office/drawing/2014/main" id="{B430C1F8-3900-4DB5-8F3E-8CFDEF60A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437063"/>
            <a:ext cx="647700" cy="43180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4" name="Line 37">
            <a:extLst>
              <a:ext uri="{FF2B5EF4-FFF2-40B4-BE49-F238E27FC236}">
                <a16:creationId xmlns:a16="http://schemas.microsoft.com/office/drawing/2014/main" id="{C9F40A5B-BD4A-444E-B966-135DCD1F3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4365625"/>
            <a:ext cx="100965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5" name="Line 38">
            <a:extLst>
              <a:ext uri="{FF2B5EF4-FFF2-40B4-BE49-F238E27FC236}">
                <a16:creationId xmlns:a16="http://schemas.microsoft.com/office/drawing/2014/main" id="{1B94A96D-C133-4370-971F-6980FD0FC2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9838" y="3789363"/>
            <a:ext cx="576262" cy="43180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6" name="Line 39">
            <a:extLst>
              <a:ext uri="{FF2B5EF4-FFF2-40B4-BE49-F238E27FC236}">
                <a16:creationId xmlns:a16="http://schemas.microsoft.com/office/drawing/2014/main" id="{F57B1028-14CC-4F9F-B2D4-87D91FDA6E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9475" y="4508500"/>
            <a:ext cx="576263" cy="360363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7" name="Line 40">
            <a:extLst>
              <a:ext uri="{FF2B5EF4-FFF2-40B4-BE49-F238E27FC236}">
                <a16:creationId xmlns:a16="http://schemas.microsoft.com/office/drawing/2014/main" id="{66F6F228-8170-471F-88ED-D767CB7C13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500" y="3644900"/>
            <a:ext cx="647700" cy="504825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8" name="Line 41">
            <a:extLst>
              <a:ext uri="{FF2B5EF4-FFF2-40B4-BE49-F238E27FC236}">
                <a16:creationId xmlns:a16="http://schemas.microsoft.com/office/drawing/2014/main" id="{31937E82-E3E1-46E7-BFB0-5FBCDB399E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7175" y="4508500"/>
            <a:ext cx="936625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53087EFC-B22F-4555-8017-00885FD91B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5150" y="333375"/>
            <a:ext cx="6048375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Интера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ктивные методы обучения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86A8144-EE69-4A3E-9CAB-228D5DB86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230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A7332F5B-626D-4243-806A-2F010C235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052513"/>
            <a:ext cx="1905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200" b="1" i="1">
                <a:latin typeface="Times New Roman" panose="02020603050405020304" pitchFamily="18" charset="0"/>
                <a:cs typeface="Arial" panose="020B0604020202020204" pitchFamily="34" charset="0"/>
              </a:rPr>
              <a:t>Групповые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E419624B-00B8-45E9-8B9C-5CA651E62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1071563"/>
            <a:ext cx="35814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200" b="1" i="1">
                <a:latin typeface="Times New Roman" panose="02020603050405020304" pitchFamily="18" charset="0"/>
                <a:cs typeface="Arial" panose="020B0604020202020204" pitchFamily="34" charset="0"/>
              </a:rPr>
              <a:t>Индивидуальные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Выполнение практических задач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Тренировка</a:t>
            </a:r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9006C271-AB1C-4068-999B-13EE3A2E7D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438" y="836613"/>
            <a:ext cx="1752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EB2CEBCA-D88E-4484-9D1A-C24111DAC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836613"/>
            <a:ext cx="18891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24939482-9F11-410C-924E-38385535C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708275"/>
            <a:ext cx="3327400" cy="3805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Arial" panose="020B0604020202020204" pitchFamily="34" charset="0"/>
              </a:rPr>
              <a:t>Дискуссионные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Групповая дискуссия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Анализ ситуаций морального выбора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Разбор инцидентов из практики (метод «кейсов»)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«Мозговой штурм»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Презентация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Обсуждение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Дебаты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F357FA8B-EE76-4517-B416-309A9067A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852738"/>
            <a:ext cx="2743200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Arial" panose="020B0604020202020204" pitchFamily="34" charset="0"/>
              </a:rPr>
              <a:t>Игровые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Деловая игра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Организационно-деятельностная игра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Операционная игра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Сюжетно-ролевая игра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Дидактическая игра и др.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03325350-87BE-44DD-AFDB-F916A9B82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852738"/>
            <a:ext cx="2449512" cy="2703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Arial" panose="020B0604020202020204" pitchFamily="34" charset="0"/>
              </a:rPr>
              <a:t>Тренинг-методы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Социально-психологический тренинг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Тренинг делового общения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800">
                <a:latin typeface="Times New Roman" panose="02020603050405020304" pitchFamily="18" charset="0"/>
                <a:cs typeface="Arial" panose="020B0604020202020204" pitchFamily="34" charset="0"/>
              </a:rPr>
              <a:t>Психотехнические игры</a:t>
            </a:r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F50A677E-A7DD-4C93-94FB-A83CC3F35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6002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9395BD86-DCFB-4CF7-8DFB-B2043A2C80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00200"/>
            <a:ext cx="2519363" cy="1252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A6B5C4F3-5F18-4088-AA07-BDA45D1D7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00200"/>
            <a:ext cx="5105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386ACE22-D0C4-4978-BD3C-594B55D58A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476250"/>
            <a:ext cx="8229600" cy="1138238"/>
          </a:xfrm>
        </p:spPr>
        <p:txBody>
          <a:bodyPr/>
          <a:lstStyle/>
          <a:p>
            <a:pPr eaLnBrk="1" hangingPunct="1"/>
            <a:r>
              <a:rPr lang="ru-RU" alt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Применение интерактивных методов обучения позволяет решать следующие задачи:</a:t>
            </a:r>
            <a:br>
              <a:rPr lang="ru-RU" alt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ru-RU" altLang="ru-RU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11035D0-979A-403F-AC6C-209E5897D5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341438"/>
            <a:ext cx="6408738" cy="5040312"/>
          </a:xfrm>
        </p:spPr>
        <p:txBody>
          <a:bodyPr/>
          <a:lstStyle/>
          <a:p>
            <a:pPr eaLnBrk="1" hangingPunct="1"/>
            <a:r>
              <a:rPr lang="ru-RU" altLang="ru-RU"/>
              <a:t> </a:t>
            </a:r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формировать интерес к изучаемому предмету;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развивать самостоятельность учащихся;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обогащать социальный опыт учащихся путем переживания жизненных ситуаций;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комфортно чувствовать себя на занятиях;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проявлять свою индивидуальность в учебном процессе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6B5410E-FA82-4DD5-B170-1E7B1816B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685800"/>
            <a:ext cx="8532812" cy="731838"/>
          </a:xfrm>
        </p:spPr>
        <p:txBody>
          <a:bodyPr/>
          <a:lstStyle/>
          <a:p>
            <a:pPr eaLnBrk="1" hangingPunct="1"/>
            <a:r>
              <a:rPr lang="ru-RU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 оценивании результатов интерактивного обучения должны учитываться: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A7B4DA4-E744-424E-8627-9C048B09F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mbria" panose="02040503050406030204" pitchFamily="18" charset="0"/>
              </a:rPr>
              <a:t>работа в группе;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</a:rPr>
              <a:t>самооценка участника групповой работы;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</a:rPr>
              <a:t>свобода мышления;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</a:rPr>
              <a:t>овладение культурными формами работы;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</a:rPr>
              <a:t>коммуникация в учебном диалоге;</a:t>
            </a:r>
          </a:p>
          <a:p>
            <a:pPr eaLnBrk="1" hangingPunct="1"/>
            <a:r>
              <a:rPr lang="ru-RU" altLang="ru-RU">
                <a:latin typeface="Cambria" panose="02040503050406030204" pitchFamily="18" charset="0"/>
              </a:rPr>
              <a:t>...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459013A2-11AE-4F4D-AF84-6351EFDF2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МОИ ПРИЕМЫ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FF5372D-9319-4309-86D5-251610BD2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найди ошибку</a:t>
            </a:r>
          </a:p>
          <a:p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инсерт</a:t>
            </a:r>
          </a:p>
          <a:p>
            <a:r>
              <a:rPr lang="en-US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scrambl</a:t>
            </a:r>
          </a:p>
          <a:p>
            <a:r>
              <a:rPr lang="en-US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</a:t>
            </a:r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огласны-не согласны</a:t>
            </a:r>
          </a:p>
          <a:p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шесть шляп мышления</a:t>
            </a:r>
          </a:p>
          <a:p>
            <a:pPr>
              <a:buFontTx/>
              <a:buNone/>
            </a:pPr>
            <a:r>
              <a:rPr lang="ru-RU" altLang="ru-RU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и др.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1045D-6F60-4EFE-BFCD-AF142449D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313" y="981075"/>
            <a:ext cx="4681537" cy="1362075"/>
          </a:xfrm>
        </p:spPr>
        <p:txBody>
          <a:bodyPr/>
          <a:lstStyle/>
          <a:p>
            <a:r>
              <a:rPr lang="ru-RU" altLang="ru-RU" sz="3600" cap="none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НАЙДИ ОШИБКУ</a:t>
            </a:r>
          </a:p>
        </p:txBody>
      </p:sp>
      <p:sp>
        <p:nvSpPr>
          <p:cNvPr id="15363" name="Текст 2">
            <a:extLst>
              <a:ext uri="{FF2B5EF4-FFF2-40B4-BE49-F238E27FC236}">
                <a16:creationId xmlns:a16="http://schemas.microsoft.com/office/drawing/2014/main" id="{CB69915D-C28C-4205-8E37-1D5C72F2E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662113"/>
            <a:ext cx="5903913" cy="4217987"/>
          </a:xfrm>
        </p:spPr>
        <p:txBody>
          <a:bodyPr/>
          <a:lstStyle/>
          <a:p>
            <a:pPr algn="just"/>
            <a:r>
              <a:rPr lang="ru-RU" altLang="ru-RU" i="1">
                <a:solidFill>
                  <a:srgbClr val="333333"/>
                </a:solidFill>
                <a:latin typeface="Helvetica Neue"/>
              </a:rPr>
              <a:t>Описание приема: </a:t>
            </a:r>
            <a:r>
              <a:rPr lang="ru-RU" altLang="ru-RU">
                <a:solidFill>
                  <a:srgbClr val="333333"/>
                </a:solidFill>
                <a:latin typeface="Helvetica Neue"/>
              </a:rPr>
              <a:t>из предложенного набора выражений необходимо выбрать те, у которых есть ошибка и исправить ее.</a:t>
            </a:r>
            <a:endParaRPr lang="ru-RU" altLang="ru-RU" i="1">
              <a:solidFill>
                <a:srgbClr val="333333"/>
              </a:solidFill>
              <a:latin typeface="Helvetica Neue"/>
            </a:endParaRPr>
          </a:p>
          <a:p>
            <a:pPr algn="just"/>
            <a:r>
              <a:rPr lang="ru-RU" altLang="ru-RU" i="1">
                <a:solidFill>
                  <a:srgbClr val="333333"/>
                </a:solidFill>
                <a:latin typeface="Helvetica Neue"/>
              </a:rPr>
              <a:t>Задачи этапа:</a:t>
            </a:r>
            <a:r>
              <a:rPr lang="ru-RU" altLang="ru-RU">
                <a:solidFill>
                  <a:srgbClr val="333333"/>
                </a:solidFill>
                <a:latin typeface="Helvetica Neue"/>
              </a:rPr>
              <a:t> данный прием можно использовать на стадии вызова, осмысления.</a:t>
            </a:r>
            <a:r>
              <a:rPr lang="ru-RU" altLang="ru-RU" i="1">
                <a:solidFill>
                  <a:srgbClr val="333333"/>
                </a:solidFill>
                <a:latin typeface="Helvetica Neue"/>
              </a:rPr>
              <a:t> </a:t>
            </a:r>
            <a:endParaRPr lang="en-US" altLang="ru-RU" i="1">
              <a:solidFill>
                <a:srgbClr val="333333"/>
              </a:solidFill>
              <a:latin typeface="Helvetica Neue"/>
            </a:endParaRPr>
          </a:p>
          <a:p>
            <a:pPr algn="just"/>
            <a:r>
              <a:rPr lang="ru-RU" altLang="ru-RU" i="1">
                <a:solidFill>
                  <a:srgbClr val="333333"/>
                </a:solidFill>
                <a:latin typeface="Helvetica Neue"/>
              </a:rPr>
              <a:t>Действия участников и результат:</a:t>
            </a:r>
            <a:r>
              <a:rPr lang="ru-RU" altLang="ru-RU">
                <a:solidFill>
                  <a:srgbClr val="333333"/>
                </a:solidFill>
                <a:latin typeface="Helvetica Neue"/>
              </a:rPr>
              <a:t> индивидуальная работа каждого участника и у доски двух (трех) представителей групп по очереди. Проверка результатов выполненной работы проходит сразу.</a:t>
            </a:r>
            <a:r>
              <a:rPr lang="en-US" altLang="ru-RU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altLang="ru-RU">
                <a:solidFill>
                  <a:srgbClr val="333333"/>
                </a:solidFill>
                <a:latin typeface="Helvetica Neue"/>
              </a:rPr>
              <a:t>В листах ответов осуществляется самооценка выполненной работы.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83222739-43F6-4489-9737-7B85082FD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736600"/>
            <a:ext cx="7086600" cy="731838"/>
          </a:xfrm>
        </p:spPr>
        <p:txBody>
          <a:bodyPr/>
          <a:lstStyle/>
          <a:p>
            <a:pPr algn="ctr"/>
            <a:r>
              <a:rPr lang="ru-RU" altLang="ru-RU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Найди ошибку</a:t>
            </a:r>
          </a:p>
        </p:txBody>
      </p:sp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05453C12-52CE-42D0-B8E0-FEAF8EE2F22A}"/>
              </a:ext>
            </a:extLst>
          </p:cNvPr>
          <p:cNvGraphicFramePr>
            <a:graphicFrameLocks noGrp="1"/>
          </p:cNvGraphicFramePr>
          <p:nvPr/>
        </p:nvGraphicFramePr>
        <p:xfrm>
          <a:off x="751297" y="1988840"/>
          <a:ext cx="7816032" cy="3583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8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8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4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выражение</a:t>
                      </a:r>
                    </a:p>
                  </a:txBody>
                  <a:tcPr marT="45063" marB="4506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ответ</a:t>
                      </a:r>
                    </a:p>
                  </a:txBody>
                  <a:tcPr marT="45063" marB="4506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41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56" t="-120548" r="-100467" b="-59315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</a:t>
                      </a:r>
                      <a:r>
                        <a:rPr lang="ru-RU" sz="1600" dirty="0"/>
                        <a:t>верное</a:t>
                      </a:r>
                    </a:p>
                  </a:txBody>
                  <a:tcPr marT="45063" marB="4506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0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56" t="-287500" r="-100467" b="-67321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00312" t="-287500" r="-624" b="-67321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23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56" t="-297260" r="-100467" b="-41643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00312" t="-297260" r="-624" b="-416438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015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56" t="-318681" r="-100467" b="-23406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00312" t="-318681" r="-624" b="-23406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23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56" t="-401053" r="-100467" b="-1242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00312" t="-401053" r="-624" b="-124211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50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56" t="-865455" r="-100467" b="-11454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верное</a:t>
                      </a:r>
                    </a:p>
                  </a:txBody>
                  <a:tcPr marT="45063" marB="4506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95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56" t="-870492" r="-100467" b="-327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063" marB="45063">
                    <a:blipFill>
                      <a:blip r:embed="rId2"/>
                      <a:stretch>
                        <a:fillRect l="-100312" t="-870492" r="-624" b="-327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AF002070-40E4-443B-AD4E-568C586AB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836613"/>
            <a:ext cx="7466013" cy="731837"/>
          </a:xfrm>
        </p:spPr>
        <p:txBody>
          <a:bodyPr/>
          <a:lstStyle/>
          <a:p>
            <a:r>
              <a:rPr lang="en-US" altLang="ru-RU" b="1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Scrambl</a:t>
            </a:r>
            <a:r>
              <a:rPr lang="ru-RU" altLang="ru-RU" b="1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(анаграмма) </a:t>
            </a:r>
            <a:endParaRPr lang="ru-RU" altLang="ru-RU" b="1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B44D94E7-9E49-4979-A881-026CF89940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1568450"/>
            <a:ext cx="5740400" cy="452596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1800" i="1">
                <a:solidFill>
                  <a:srgbClr val="333333"/>
                </a:solidFill>
                <a:latin typeface="Helvetica Neue"/>
              </a:rPr>
              <a:t>Описание приема: </a:t>
            </a:r>
            <a:r>
              <a:rPr lang="ru-RU" altLang="ru-RU" sz="1800">
                <a:solidFill>
                  <a:srgbClr val="333333"/>
                </a:solidFill>
                <a:latin typeface="Helvetica Neue"/>
              </a:rPr>
              <a:t>из предложенного набора слов необходимо составить определение одного из понятий по теме урока «Синус и косинус произвольного угла».</a:t>
            </a:r>
          </a:p>
          <a:p>
            <a:pPr marL="0" indent="0" algn="just">
              <a:buFontTx/>
              <a:buNone/>
            </a:pPr>
            <a:r>
              <a:rPr lang="ru-RU" altLang="ru-RU" sz="1800" i="1">
                <a:solidFill>
                  <a:srgbClr val="333333"/>
                </a:solidFill>
                <a:latin typeface="Helvetica Neue"/>
              </a:rPr>
              <a:t>Задачи этапа:</a:t>
            </a:r>
            <a:r>
              <a:rPr lang="ru-RU" altLang="ru-RU" sz="1800">
                <a:solidFill>
                  <a:srgbClr val="333333"/>
                </a:solidFill>
                <a:latin typeface="Helvetica Neue"/>
              </a:rPr>
              <a:t> данный прием можно использовать на стадии вызова, осмысления, рефлексии.</a:t>
            </a:r>
          </a:p>
          <a:p>
            <a:pPr marL="0" indent="0" algn="just">
              <a:buFontTx/>
              <a:buNone/>
            </a:pPr>
            <a:r>
              <a:rPr lang="ru-RU" altLang="ru-RU" sz="1800" i="1">
                <a:solidFill>
                  <a:srgbClr val="333333"/>
                </a:solidFill>
                <a:latin typeface="Helvetica Neue"/>
              </a:rPr>
              <a:t>Действия участников и результат: </a:t>
            </a:r>
            <a:r>
              <a:rPr lang="ru-RU" altLang="ru-RU" sz="1800">
                <a:solidFill>
                  <a:srgbClr val="333333"/>
                </a:solidFill>
                <a:latin typeface="Helvetica Neue"/>
              </a:rPr>
              <a:t>представитель команды (выбранный случайным образом) выполняет задание на интерактивной доске, одновременно идет работа в динамических парах. Проверка результатов выполненной работы проходит в динамических парах (обмен листами ответов для взаимопроверки). Для проверки правильности ответа используется следующая страница. После этого проверка ответа участника.</a:t>
            </a:r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книгохранилище">
  <a:themeElements>
    <a:clrScheme name="книгохранилищ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нигохранилище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нигохранилищ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книгохранилище</Template>
  <TotalTime>417</TotalTime>
  <Words>992</Words>
  <Application>Microsoft Office PowerPoint</Application>
  <PresentationFormat>On-screen Show (4:3)</PresentationFormat>
  <Paragraphs>170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Unicode MS</vt:lpstr>
      <vt:lpstr>Calibri</vt:lpstr>
      <vt:lpstr>Cambria</vt:lpstr>
      <vt:lpstr>Century Gothic</vt:lpstr>
      <vt:lpstr>Comic Sans MS</vt:lpstr>
      <vt:lpstr>Helvetica Neue</vt:lpstr>
      <vt:lpstr>Times New Roman</vt:lpstr>
      <vt:lpstr>книгохранилище</vt:lpstr>
      <vt:lpstr>PowerPoint Presentation</vt:lpstr>
      <vt:lpstr>Виды методов обучения</vt:lpstr>
      <vt:lpstr>Интерактивные методы обучения</vt:lpstr>
      <vt:lpstr>Применение интерактивных методов обучения позволяет решать следующие задачи: </vt:lpstr>
      <vt:lpstr>При оценивании результатов интерактивного обучения должны учитываться:</vt:lpstr>
      <vt:lpstr>МОИ ПРИЕМЫ</vt:lpstr>
      <vt:lpstr>НАЙДИ ОШИБКУ</vt:lpstr>
      <vt:lpstr>Найди ошибку</vt:lpstr>
      <vt:lpstr>Scrambl (анаграмма) </vt:lpstr>
      <vt:lpstr>Scrambl (анаграмма) </vt:lpstr>
      <vt:lpstr>Scrambl (анаграмма)</vt:lpstr>
      <vt:lpstr>«Согласны - не согласны»</vt:lpstr>
      <vt:lpstr>«Согласны - не согласны»</vt:lpstr>
      <vt:lpstr>ИНСЕРТ (INSERT) </vt:lpstr>
      <vt:lpstr>«Шесть шляп мышления»</vt:lpstr>
      <vt:lpstr>PowerPoint Presentation</vt:lpstr>
      <vt:lpstr>PowerPoint Presentation</vt:lpstr>
      <vt:lpstr>Риски необоснованного использования интерактивных методов</vt:lpstr>
      <vt:lpstr>Продуктивной Вам  работы!!!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технология</dc:title>
  <dc:subject/>
  <dc:creator>23</dc:creator>
  <cp:keywords/>
  <dc:description/>
  <cp:lastModifiedBy>Convertio</cp:lastModifiedBy>
  <cp:revision>52</cp:revision>
  <dcterms:created xsi:type="dcterms:W3CDTF">2011-11-02T13:36:04Z</dcterms:created>
  <dcterms:modified xsi:type="dcterms:W3CDTF">2021-10-25T10:50:00Z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