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4" r:id="rId3"/>
    <p:sldId id="265" r:id="rId4"/>
    <p:sldId id="266" r:id="rId5"/>
    <p:sldId id="258" r:id="rId6"/>
    <p:sldId id="259" r:id="rId7"/>
    <p:sldId id="260" r:id="rId8"/>
    <p:sldId id="261" r:id="rId9"/>
    <p:sldId id="262" r:id="rId10"/>
    <p:sldId id="263" r:id="rId11"/>
    <p:sldId id="25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12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alpha val="41000"/>
              </a:srgbClr>
            </a:gs>
            <a:gs pos="39999">
              <a:srgbClr val="85C2FF"/>
            </a:gs>
            <a:gs pos="70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vk.com/away.php?to=http://www.qrcoder.ru&amp;cc_ke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368152"/>
          </a:xfrm>
        </p:spPr>
        <p:txBody>
          <a:bodyPr>
            <a:normAutofit fontScale="90000"/>
          </a:bodyPr>
          <a:lstStyle/>
          <a:p>
            <a:r>
              <a:rPr lang="ru-RU" b="1" dirty="0" smtClean="0">
                <a:solidFill>
                  <a:srgbClr val="FF0000"/>
                </a:solidFill>
              </a:rPr>
              <a:t>Использование «</a:t>
            </a:r>
            <a:r>
              <a:rPr lang="en-US" b="1" dirty="0" smtClean="0">
                <a:solidFill>
                  <a:srgbClr val="FF0000"/>
                </a:solidFill>
              </a:rPr>
              <a:t>QR-codes</a:t>
            </a:r>
            <a:r>
              <a:rPr lang="ru-RU" b="1" dirty="0" smtClean="0">
                <a:solidFill>
                  <a:srgbClr val="FF0000"/>
                </a:solidFill>
              </a:rPr>
              <a:t>»</a:t>
            </a:r>
            <a:r>
              <a:rPr lang="en-US" b="1" dirty="0" smtClean="0">
                <a:solidFill>
                  <a:srgbClr val="FF0000"/>
                </a:solidFill>
              </a:rPr>
              <a:t> </a:t>
            </a:r>
            <a:r>
              <a:rPr lang="ru-RU" b="1" dirty="0" smtClean="0">
                <a:solidFill>
                  <a:srgbClr val="FF0000"/>
                </a:solidFill>
              </a:rPr>
              <a:t>на уроках английского языка</a:t>
            </a:r>
            <a:endParaRPr lang="be-BY" dirty="0">
              <a:solidFill>
                <a:srgbClr val="FF0000"/>
              </a:solidFill>
            </a:endParaRPr>
          </a:p>
        </p:txBody>
      </p:sp>
      <p:pic>
        <p:nvPicPr>
          <p:cNvPr id="4" name="Содержимое 3" descr="istockphoto-648477278-170667a.jpg"/>
          <p:cNvPicPr>
            <a:picLocks noGrp="1" noChangeAspect="1"/>
          </p:cNvPicPr>
          <p:nvPr>
            <p:ph idx="1"/>
          </p:nvPr>
        </p:nvPicPr>
        <p:blipFill>
          <a:blip r:embed="rId2" cstate="print"/>
          <a:stretch>
            <a:fillRect/>
          </a:stretch>
        </p:blipFill>
        <p:spPr>
          <a:xfrm>
            <a:off x="1115616" y="2204864"/>
            <a:ext cx="7128792" cy="4176464"/>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sz="3200" dirty="0" smtClean="0"/>
              <a:t>                  3. </a:t>
            </a:r>
            <a:r>
              <a:rPr lang="ru-RU" sz="3200" dirty="0" smtClean="0"/>
              <a:t> Использование </a:t>
            </a:r>
            <a:r>
              <a:rPr lang="en-US" sz="3200" dirty="0" smtClean="0"/>
              <a:t>QR-code</a:t>
            </a:r>
            <a:endParaRPr lang="be-BY" sz="3200" dirty="0"/>
          </a:p>
        </p:txBody>
      </p:sp>
      <p:pic>
        <p:nvPicPr>
          <p:cNvPr id="6" name="Содержимое 5" descr="изображение_viber_2021-10-20_12-59-54-359.jpg"/>
          <p:cNvPicPr>
            <a:picLocks noGrp="1" noChangeAspect="1"/>
          </p:cNvPicPr>
          <p:nvPr>
            <p:ph idx="1"/>
          </p:nvPr>
        </p:nvPicPr>
        <p:blipFill>
          <a:blip r:embed="rId2" cstate="print"/>
          <a:stretch>
            <a:fillRect/>
          </a:stretch>
        </p:blipFill>
        <p:spPr>
          <a:xfrm>
            <a:off x="2411760" y="1124744"/>
            <a:ext cx="4680519" cy="547260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normAutofit/>
          </a:bodyPr>
          <a:lstStyle/>
          <a:p>
            <a:r>
              <a:rPr lang="ru-RU" dirty="0" smtClean="0"/>
              <a:t>Неправильные глаголы</a:t>
            </a:r>
            <a:endParaRPr lang="be-BY" dirty="0"/>
          </a:p>
        </p:txBody>
      </p:sp>
      <p:pic>
        <p:nvPicPr>
          <p:cNvPr id="4" name="Содержимое 3" descr="изображение_viber_2021-10-20_11-30-06-491.jpg"/>
          <p:cNvPicPr>
            <a:picLocks noGrp="1" noChangeAspect="1"/>
          </p:cNvPicPr>
          <p:nvPr>
            <p:ph idx="1"/>
          </p:nvPr>
        </p:nvPicPr>
        <p:blipFill>
          <a:blip r:embed="rId2" cstate="print"/>
          <a:stretch>
            <a:fillRect/>
          </a:stretch>
        </p:blipFill>
        <p:spPr>
          <a:xfrm>
            <a:off x="755576" y="980728"/>
            <a:ext cx="7704855" cy="547260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be-BY"/>
          </a:p>
        </p:txBody>
      </p:sp>
      <p:pic>
        <p:nvPicPr>
          <p:cNvPr id="4" name="Содержимое 3" descr="изображение_viber_2021-10-20_11-30-07-462.jpg"/>
          <p:cNvPicPr>
            <a:picLocks noGrp="1" noChangeAspect="1"/>
          </p:cNvPicPr>
          <p:nvPr>
            <p:ph idx="1"/>
          </p:nvPr>
        </p:nvPicPr>
        <p:blipFill>
          <a:blip r:embed="rId2" cstate="print"/>
          <a:stretch>
            <a:fillRect/>
          </a:stretch>
        </p:blipFill>
        <p:spPr>
          <a:xfrm>
            <a:off x="251520" y="404664"/>
            <a:ext cx="8640960" cy="619268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be-BY"/>
          </a:p>
        </p:txBody>
      </p:sp>
      <p:pic>
        <p:nvPicPr>
          <p:cNvPr id="4" name="Содержимое 3" descr="изображение_viber_2021-10-20_11-30-07-567.jpg"/>
          <p:cNvPicPr>
            <a:picLocks noGrp="1" noChangeAspect="1"/>
          </p:cNvPicPr>
          <p:nvPr>
            <p:ph idx="1"/>
          </p:nvPr>
        </p:nvPicPr>
        <p:blipFill>
          <a:blip r:embed="rId2" cstate="print"/>
          <a:stretch>
            <a:fillRect/>
          </a:stretch>
        </p:blipFill>
        <p:spPr>
          <a:xfrm>
            <a:off x="323528" y="332656"/>
            <a:ext cx="8568952" cy="626469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be-BY"/>
          </a:p>
        </p:txBody>
      </p:sp>
      <p:pic>
        <p:nvPicPr>
          <p:cNvPr id="4" name="Содержимое 3" descr="изображение_viber_2021-10-20_11-30-08-140.jpg"/>
          <p:cNvPicPr>
            <a:picLocks noGrp="1" noChangeAspect="1"/>
          </p:cNvPicPr>
          <p:nvPr>
            <p:ph idx="1"/>
          </p:nvPr>
        </p:nvPicPr>
        <p:blipFill>
          <a:blip r:embed="rId2" cstate="print"/>
          <a:stretch>
            <a:fillRect/>
          </a:stretch>
        </p:blipFill>
        <p:spPr>
          <a:xfrm>
            <a:off x="395536" y="260648"/>
            <a:ext cx="8352927" cy="626469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16024"/>
          </a:xfrm>
        </p:spPr>
        <p:txBody>
          <a:bodyPr>
            <a:normAutofit fontScale="90000"/>
          </a:bodyPr>
          <a:lstStyle/>
          <a:p>
            <a:endParaRPr lang="be-BY" dirty="0"/>
          </a:p>
        </p:txBody>
      </p:sp>
      <p:sp>
        <p:nvSpPr>
          <p:cNvPr id="3" name="Содержимое 2"/>
          <p:cNvSpPr>
            <a:spLocks noGrp="1"/>
          </p:cNvSpPr>
          <p:nvPr>
            <p:ph idx="1"/>
          </p:nvPr>
        </p:nvSpPr>
        <p:spPr>
          <a:xfrm>
            <a:off x="251520" y="260648"/>
            <a:ext cx="8712968" cy="6336704"/>
          </a:xfrm>
        </p:spPr>
        <p:txBody>
          <a:bodyPr>
            <a:normAutofit fontScale="70000" lnSpcReduction="20000"/>
          </a:bodyPr>
          <a:lstStyle/>
          <a:p>
            <a:pPr>
              <a:buNone/>
            </a:pPr>
            <a:r>
              <a:rPr lang="ru-RU" dirty="0" smtClean="0"/>
              <a:t>              В современном мире, преподавателю становится сложнее организовывать учебный процесс по уже привычному алгоритму. Для того чтобы повысить мотивацию обучения иностранным языкам, преподаватель  </a:t>
            </a:r>
            <a:r>
              <a:rPr lang="ru-RU" i="1" u="sng" dirty="0" smtClean="0"/>
              <a:t>использует активные методы, приемы и технологии обучения.</a:t>
            </a:r>
          </a:p>
          <a:p>
            <a:pPr>
              <a:buNone/>
            </a:pPr>
            <a:r>
              <a:rPr lang="ru-RU" dirty="0" smtClean="0"/>
              <a:t>  </a:t>
            </a:r>
            <a:br>
              <a:rPr lang="ru-RU" dirty="0" smtClean="0"/>
            </a:br>
            <a:r>
              <a:rPr lang="ru-RU" dirty="0" smtClean="0"/>
              <a:t>         Задача учителя состоит в том, чтобы создать условия практического овладения языком для каждого учащегося, выбрать такие методы обучения, которые позволили бы каждому ученику проявить свою активность, своё творчество. Новейшие технологии помогают сделать любое учебное занятие познавательным и содержательным. Самое главное – грамотно применить современные технологии с методической точки зрения.</a:t>
            </a:r>
          </a:p>
          <a:p>
            <a:pPr>
              <a:buNone/>
            </a:pPr>
            <a:r>
              <a:rPr lang="ru-RU" dirty="0" smtClean="0"/>
              <a:t/>
            </a:r>
            <a:br>
              <a:rPr lang="ru-RU" dirty="0" smtClean="0"/>
            </a:br>
            <a:r>
              <a:rPr lang="ru-RU" dirty="0" smtClean="0"/>
              <a:t>           Исходя из этого, использование </a:t>
            </a:r>
            <a:r>
              <a:rPr lang="ru-RU" b="1" dirty="0" smtClean="0"/>
              <a:t>QR-кодов</a:t>
            </a:r>
            <a:r>
              <a:rPr lang="ru-RU" dirty="0" smtClean="0"/>
              <a:t> в современном образовательном процессе является </a:t>
            </a:r>
            <a:r>
              <a:rPr lang="ru-RU" i="1" dirty="0" smtClean="0"/>
              <a:t>актуальным и востребованным</a:t>
            </a:r>
            <a:r>
              <a:rPr lang="ru-RU" dirty="0" smtClean="0"/>
              <a:t>.</a:t>
            </a:r>
          </a:p>
          <a:p>
            <a:pPr>
              <a:buNone/>
            </a:pPr>
            <a:r>
              <a:rPr lang="ru-RU" dirty="0" smtClean="0"/>
              <a:t/>
            </a:r>
            <a:br>
              <a:rPr lang="ru-RU" dirty="0" smtClean="0"/>
            </a:br>
            <a:r>
              <a:rPr lang="ru-RU" b="1" dirty="0" smtClean="0"/>
              <a:t>QR-код</a:t>
            </a:r>
            <a:r>
              <a:rPr lang="ru-RU" dirty="0" smtClean="0"/>
              <a:t> — это своего рода </a:t>
            </a:r>
            <a:r>
              <a:rPr lang="ru-RU" dirty="0" err="1" smtClean="0"/>
              <a:t>штрихкод</a:t>
            </a:r>
            <a:r>
              <a:rPr lang="ru-RU" dirty="0" smtClean="0"/>
              <a:t>, считывая который, можно получить информацию. </a:t>
            </a:r>
          </a:p>
          <a:p>
            <a:pPr>
              <a:buNone/>
            </a:pPr>
            <a:r>
              <a:rPr lang="ru-RU" dirty="0" smtClean="0"/>
              <a:t/>
            </a:r>
            <a:br>
              <a:rPr lang="ru-RU" dirty="0" smtClean="0"/>
            </a:br>
            <a:endParaRPr lang="be-BY"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60648"/>
          </a:xfrm>
        </p:spPr>
        <p:txBody>
          <a:bodyPr>
            <a:normAutofit fontScale="90000"/>
          </a:bodyPr>
          <a:lstStyle/>
          <a:p>
            <a:endParaRPr lang="be-BY" dirty="0"/>
          </a:p>
        </p:txBody>
      </p:sp>
      <p:sp>
        <p:nvSpPr>
          <p:cNvPr id="3" name="Содержимое 2"/>
          <p:cNvSpPr>
            <a:spLocks noGrp="1"/>
          </p:cNvSpPr>
          <p:nvPr>
            <p:ph idx="1"/>
          </p:nvPr>
        </p:nvSpPr>
        <p:spPr>
          <a:xfrm>
            <a:off x="179512" y="188640"/>
            <a:ext cx="8856984" cy="6408712"/>
          </a:xfrm>
        </p:spPr>
        <p:txBody>
          <a:bodyPr>
            <a:normAutofit fontScale="70000" lnSpcReduction="20000"/>
          </a:bodyPr>
          <a:lstStyle/>
          <a:p>
            <a:pPr>
              <a:buNone/>
            </a:pPr>
            <a:r>
              <a:rPr lang="ru-RU" dirty="0" smtClean="0"/>
              <a:t>      </a:t>
            </a:r>
            <a:r>
              <a:rPr lang="ru-RU" b="1" dirty="0" smtClean="0"/>
              <a:t>Использование </a:t>
            </a:r>
            <a:r>
              <a:rPr lang="en-US" b="1" dirty="0" smtClean="0"/>
              <a:t>QR-</a:t>
            </a:r>
            <a:r>
              <a:rPr lang="ru-RU" b="1" dirty="0" smtClean="0"/>
              <a:t>кода способствует достижению нескольких важных целей при обучении школьников:</a:t>
            </a:r>
          </a:p>
          <a:p>
            <a:pPr>
              <a:buNone/>
            </a:pPr>
            <a:r>
              <a:rPr lang="ru-RU" dirty="0" smtClean="0"/>
              <a:t/>
            </a:r>
            <a:br>
              <a:rPr lang="ru-RU" dirty="0" smtClean="0"/>
            </a:br>
            <a:r>
              <a:rPr lang="ru-RU" dirty="0" smtClean="0"/>
              <a:t>- усиление мотивации обучаемых к самостоятельной учебно-познавательной деятельности при обучении за счёт дополнительных мотивов игрового, соревновательного, познавательного и др. плана;</a:t>
            </a:r>
          </a:p>
          <a:p>
            <a:pPr>
              <a:buNone/>
            </a:pPr>
            <a:r>
              <a:rPr lang="ru-RU" dirty="0" smtClean="0"/>
              <a:t/>
            </a:r>
            <a:br>
              <a:rPr lang="ru-RU" dirty="0" smtClean="0"/>
            </a:br>
            <a:r>
              <a:rPr lang="ru-RU" dirty="0" smtClean="0"/>
              <a:t>- внедрение в учебный процесс дополнительных (электронных) методических образовательных ресурсов;</a:t>
            </a:r>
          </a:p>
          <a:p>
            <a:pPr>
              <a:buNone/>
            </a:pPr>
            <a:r>
              <a:rPr lang="ru-RU" dirty="0" smtClean="0"/>
              <a:t/>
            </a:r>
            <a:br>
              <a:rPr lang="ru-RU" dirty="0" smtClean="0"/>
            </a:br>
            <a:r>
              <a:rPr lang="ru-RU" dirty="0" smtClean="0"/>
              <a:t>- использование при обучении новые виды учебных поисково-познавательных заданий обобщающей и систематизирующей направленности, активизирующих учебную деятельность учащихся;</a:t>
            </a:r>
          </a:p>
          <a:p>
            <a:pPr>
              <a:buNone/>
            </a:pPr>
            <a:r>
              <a:rPr lang="ru-RU" dirty="0" smtClean="0"/>
              <a:t/>
            </a:r>
            <a:br>
              <a:rPr lang="ru-RU" dirty="0" smtClean="0"/>
            </a:br>
            <a:r>
              <a:rPr lang="ru-RU" dirty="0" smtClean="0"/>
              <a:t>- придать работе над учебным материалом новую организационную форму, привлекательную для школьников;</a:t>
            </a:r>
          </a:p>
          <a:p>
            <a:pPr>
              <a:buNone/>
            </a:pPr>
            <a:r>
              <a:rPr lang="ru-RU" dirty="0" smtClean="0"/>
              <a:t/>
            </a:r>
            <a:br>
              <a:rPr lang="ru-RU" dirty="0" smtClean="0"/>
            </a:br>
            <a:r>
              <a:rPr lang="ru-RU" dirty="0" smtClean="0"/>
              <a:t>- развитие личностных качеств, которые не имеют спроса в учебном процессе, а также самооценки обучаемых</a:t>
            </a:r>
          </a:p>
          <a:p>
            <a:pPr>
              <a:buNone/>
            </a:pPr>
            <a:r>
              <a:rPr lang="ru-RU" dirty="0" smtClean="0"/>
              <a:t/>
            </a:r>
            <a:br>
              <a:rPr lang="ru-RU" dirty="0" smtClean="0"/>
            </a:br>
            <a:endParaRPr lang="be-BY"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be-BY" dirty="0"/>
          </a:p>
        </p:txBody>
      </p:sp>
      <p:sp>
        <p:nvSpPr>
          <p:cNvPr id="3" name="Содержимое 2"/>
          <p:cNvSpPr>
            <a:spLocks noGrp="1"/>
          </p:cNvSpPr>
          <p:nvPr>
            <p:ph idx="1"/>
          </p:nvPr>
        </p:nvSpPr>
        <p:spPr>
          <a:xfrm>
            <a:off x="179512" y="620688"/>
            <a:ext cx="8712968" cy="5832648"/>
          </a:xfrm>
        </p:spPr>
        <p:txBody>
          <a:bodyPr>
            <a:normAutofit fontScale="92500" lnSpcReduction="10000"/>
          </a:bodyPr>
          <a:lstStyle/>
          <a:p>
            <a:pPr>
              <a:buNone/>
            </a:pPr>
            <a:r>
              <a:rPr lang="ru-RU" dirty="0" smtClean="0"/>
              <a:t>            Создание данного кода не займёт у учителя слишком много времени и сил. </a:t>
            </a:r>
          </a:p>
          <a:p>
            <a:pPr>
              <a:buNone/>
            </a:pPr>
            <a:r>
              <a:rPr lang="ru-RU" dirty="0" smtClean="0"/>
              <a:t>            В настоящее время существует огромнейшее количество специальных сервисов, позволяющих в несколько кликов сгенерировать такой код, который можно сохранить на компьютер и впоследствии использовать там, где только пожелаете. </a:t>
            </a:r>
          </a:p>
          <a:p>
            <a:pPr>
              <a:buNone/>
            </a:pPr>
            <a:r>
              <a:rPr lang="ru-RU" dirty="0" smtClean="0"/>
              <a:t>             </a:t>
            </a:r>
            <a:r>
              <a:rPr lang="ru-RU" i="1" dirty="0" smtClean="0"/>
              <a:t>Например, русскоязычный </a:t>
            </a:r>
            <a:r>
              <a:rPr lang="ru-RU" i="1" dirty="0" err="1" smtClean="0"/>
              <a:t>он-лайн</a:t>
            </a:r>
            <a:r>
              <a:rPr lang="ru-RU" i="1" dirty="0" smtClean="0"/>
              <a:t> сервис для создания QR- кода </a:t>
            </a:r>
            <a:r>
              <a:rPr lang="ru-RU" i="1" u="sng" dirty="0" smtClean="0">
                <a:hlinkClick r:id="rId2"/>
              </a:rPr>
              <a:t>http://www.qrcoder.ru</a:t>
            </a:r>
            <a:endParaRPr lang="ru-RU" i="1" dirty="0" smtClean="0"/>
          </a:p>
          <a:p>
            <a:pPr>
              <a:buNone/>
            </a:pPr>
            <a:r>
              <a:rPr lang="ru-RU" i="1" dirty="0" smtClean="0"/>
              <a:t>    позволяет в несколько кликов закодировать любой текст, ссылку на сайт, визитную карточку и </a:t>
            </a:r>
            <a:r>
              <a:rPr lang="ru-RU" i="1" dirty="0" err="1" smtClean="0"/>
              <a:t>тд</a:t>
            </a:r>
            <a:r>
              <a:rPr lang="ru-RU" i="1" dirty="0" smtClean="0"/>
              <a:t>.</a:t>
            </a:r>
            <a:endParaRPr lang="be-BY"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868958"/>
          </a:xfrm>
        </p:spPr>
        <p:txBody>
          <a:bodyPr>
            <a:normAutofit fontScale="90000"/>
          </a:bodyPr>
          <a:lstStyle/>
          <a:p>
            <a:r>
              <a:rPr lang="ru-RU" b="1" dirty="0" smtClean="0"/>
              <a:t>5 класс</a:t>
            </a:r>
            <a:r>
              <a:rPr lang="ru-RU" dirty="0" smtClean="0"/>
              <a:t/>
            </a:r>
            <a:br>
              <a:rPr lang="ru-RU" dirty="0" smtClean="0"/>
            </a:br>
            <a:endParaRPr lang="be-BY" dirty="0"/>
          </a:p>
        </p:txBody>
      </p:sp>
      <p:sp>
        <p:nvSpPr>
          <p:cNvPr id="3" name="Содержимое 2"/>
          <p:cNvSpPr>
            <a:spLocks noGrp="1"/>
          </p:cNvSpPr>
          <p:nvPr>
            <p:ph idx="1"/>
          </p:nvPr>
        </p:nvSpPr>
        <p:spPr/>
        <p:txBody>
          <a:bodyPr/>
          <a:lstStyle/>
          <a:p>
            <a:pPr algn="ctr">
              <a:buNone/>
            </a:pPr>
            <a:r>
              <a:rPr lang="ru-RU" sz="3600" dirty="0" smtClean="0"/>
              <a:t>Учебное пособие для 5 класса учреждений общего среднего образования </a:t>
            </a:r>
          </a:p>
          <a:p>
            <a:pPr algn="ctr">
              <a:buNone/>
            </a:pPr>
            <a:r>
              <a:rPr lang="ru-RU" sz="3600" dirty="0" smtClean="0"/>
              <a:t>(повышенный уровень),2019 г.</a:t>
            </a:r>
          </a:p>
          <a:p>
            <a:pPr>
              <a:buNone/>
            </a:pPr>
            <a:endParaRPr lang="ru-RU" dirty="0" smtClean="0"/>
          </a:p>
          <a:p>
            <a:pPr algn="ctr">
              <a:buNone/>
            </a:pPr>
            <a:r>
              <a:rPr lang="en-US" b="1" i="1" dirty="0" smtClean="0"/>
              <a:t>Lesson 6. I know what you did last Summer</a:t>
            </a:r>
            <a:endParaRPr lang="be-BY"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Цели урока:</a:t>
            </a:r>
            <a:endParaRPr lang="be-BY" b="1" dirty="0"/>
          </a:p>
        </p:txBody>
      </p:sp>
      <p:sp>
        <p:nvSpPr>
          <p:cNvPr id="3" name="Содержимое 2"/>
          <p:cNvSpPr>
            <a:spLocks noGrp="1"/>
          </p:cNvSpPr>
          <p:nvPr>
            <p:ph idx="1"/>
          </p:nvPr>
        </p:nvSpPr>
        <p:spPr/>
        <p:txBody>
          <a:bodyPr/>
          <a:lstStyle/>
          <a:p>
            <a:r>
              <a:rPr lang="ru-RU" dirty="0" smtClean="0"/>
              <a:t>Способствовать формированию грамматических навыков ( </a:t>
            </a:r>
            <a:r>
              <a:rPr lang="en-US" dirty="0" smtClean="0"/>
              <a:t>the Past Simple Tense)</a:t>
            </a:r>
          </a:p>
          <a:p>
            <a:r>
              <a:rPr lang="ru-RU" dirty="0" smtClean="0"/>
              <a:t>Создание условий для развития логического мышления и памяти</a:t>
            </a:r>
          </a:p>
          <a:p>
            <a:r>
              <a:rPr lang="ru-RU" dirty="0" smtClean="0"/>
              <a:t>Обеспечить условия для развития умений и навыков работы с источниками учебной информации</a:t>
            </a:r>
            <a:endParaRPr lang="be-BY"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80120"/>
          </a:xfrm>
        </p:spPr>
        <p:txBody>
          <a:bodyPr>
            <a:normAutofit/>
          </a:bodyPr>
          <a:lstStyle/>
          <a:p>
            <a:r>
              <a:rPr lang="ru-RU" sz="4800" b="1" dirty="0" smtClean="0"/>
              <a:t>Материалы и оснащение:</a:t>
            </a:r>
            <a:endParaRPr lang="be-BY" sz="4800" b="1" dirty="0"/>
          </a:p>
        </p:txBody>
      </p:sp>
      <p:sp>
        <p:nvSpPr>
          <p:cNvPr id="3" name="Содержимое 2"/>
          <p:cNvSpPr>
            <a:spLocks noGrp="1"/>
          </p:cNvSpPr>
          <p:nvPr>
            <p:ph idx="1"/>
          </p:nvPr>
        </p:nvSpPr>
        <p:spPr>
          <a:xfrm>
            <a:off x="251520" y="1628800"/>
            <a:ext cx="8712968" cy="4824536"/>
          </a:xfrm>
        </p:spPr>
        <p:txBody>
          <a:bodyPr>
            <a:normAutofit fontScale="55000" lnSpcReduction="20000"/>
          </a:bodyPr>
          <a:lstStyle/>
          <a:p>
            <a:r>
              <a:rPr lang="ru-RU" sz="6000" dirty="0" smtClean="0"/>
              <a:t>Учебное пособие ( 5 класс, 1 часть)</a:t>
            </a:r>
          </a:p>
          <a:p>
            <a:r>
              <a:rPr lang="ru-RU" sz="6000" dirty="0" smtClean="0"/>
              <a:t>Рабочая тетрадь ( 5 класс, 1 часть)</a:t>
            </a:r>
          </a:p>
          <a:p>
            <a:r>
              <a:rPr lang="ru-RU" sz="6000" dirty="0" smtClean="0"/>
              <a:t>Раздаточный материал ( распечатки с </a:t>
            </a:r>
            <a:r>
              <a:rPr lang="en-US" sz="6000" dirty="0" smtClean="0"/>
              <a:t>QR-codes)</a:t>
            </a:r>
          </a:p>
          <a:p>
            <a:r>
              <a:rPr lang="ru-RU" sz="6000" dirty="0" smtClean="0"/>
              <a:t>Мобильные телефоны</a:t>
            </a:r>
          </a:p>
          <a:p>
            <a:r>
              <a:rPr lang="ru-RU" sz="6000" dirty="0" smtClean="0"/>
              <a:t>Фотоматериалы</a:t>
            </a:r>
          </a:p>
          <a:p>
            <a:r>
              <a:rPr lang="ru-RU" sz="6000" dirty="0" smtClean="0"/>
              <a:t>Презентация </a:t>
            </a:r>
            <a:r>
              <a:rPr lang="en-US" sz="6000" dirty="0" smtClean="0"/>
              <a:t>PowerPoint</a:t>
            </a:r>
            <a:endParaRPr lang="ru-RU" sz="6000" dirty="0" smtClean="0"/>
          </a:p>
          <a:p>
            <a:endParaRPr lang="ru-RU" sz="3600" dirty="0" smtClean="0"/>
          </a:p>
          <a:p>
            <a:pPr>
              <a:buNone/>
            </a:pPr>
            <a:endParaRPr lang="ru-RU" dirty="0" smtClean="0"/>
          </a:p>
          <a:p>
            <a:pPr>
              <a:buNone/>
            </a:pPr>
            <a:endParaRPr lang="ru-RU" dirty="0" smtClean="0"/>
          </a:p>
          <a:p>
            <a:pPr>
              <a:buNone/>
            </a:pPr>
            <a:endParaRPr lang="en-US" dirty="0" smtClean="0"/>
          </a:p>
          <a:p>
            <a:pPr>
              <a:buNone/>
            </a:pPr>
            <a:r>
              <a:rPr lang="en-US" dirty="0" smtClean="0"/>
              <a:t> </a:t>
            </a:r>
            <a:endParaRPr lang="be-BY"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endParaRPr lang="be-BY" dirty="0"/>
          </a:p>
        </p:txBody>
      </p:sp>
      <p:sp>
        <p:nvSpPr>
          <p:cNvPr id="3" name="Содержимое 2"/>
          <p:cNvSpPr>
            <a:spLocks noGrp="1"/>
          </p:cNvSpPr>
          <p:nvPr>
            <p:ph idx="1"/>
          </p:nvPr>
        </p:nvSpPr>
        <p:spPr>
          <a:xfrm>
            <a:off x="457200" y="764704"/>
            <a:ext cx="8229600" cy="5361459"/>
          </a:xfrm>
        </p:spPr>
        <p:txBody>
          <a:bodyPr>
            <a:normAutofit fontScale="77500" lnSpcReduction="20000"/>
          </a:bodyPr>
          <a:lstStyle/>
          <a:p>
            <a:pPr algn="ctr">
              <a:buNone/>
            </a:pPr>
            <a:r>
              <a:rPr lang="ru-RU" sz="6300" b="1" dirty="0" smtClean="0"/>
              <a:t>Коммуникативная компетенция:</a:t>
            </a:r>
            <a:endParaRPr lang="en-US" sz="6300" b="1" dirty="0" smtClean="0"/>
          </a:p>
          <a:p>
            <a:pPr>
              <a:buNone/>
            </a:pPr>
            <a:r>
              <a:rPr lang="ru-RU" sz="4200" dirty="0" smtClean="0"/>
              <a:t>    Использование неправильных глаголов в речевых ситуациях при описании событий, которые произошли в прошлом</a:t>
            </a:r>
          </a:p>
          <a:p>
            <a:pPr>
              <a:buNone/>
            </a:pPr>
            <a:endParaRPr lang="ru-RU" dirty="0" smtClean="0"/>
          </a:p>
          <a:p>
            <a:pPr algn="ctr">
              <a:buNone/>
            </a:pPr>
            <a:r>
              <a:rPr lang="ru-RU" sz="6200" b="1" dirty="0" smtClean="0"/>
              <a:t>Грамматика:</a:t>
            </a:r>
          </a:p>
          <a:p>
            <a:pPr>
              <a:buNone/>
            </a:pPr>
            <a:r>
              <a:rPr lang="ru-RU" sz="4400" dirty="0" smtClean="0"/>
              <a:t>    Утвердительные, отрицательные, вопросительные предложения в </a:t>
            </a:r>
            <a:r>
              <a:rPr lang="en-US" sz="4400" dirty="0" smtClean="0"/>
              <a:t>the Past Simple Tense</a:t>
            </a:r>
            <a:endParaRPr lang="ru-RU" sz="4400" dirty="0" smtClean="0"/>
          </a:p>
          <a:p>
            <a:pPr>
              <a:buNone/>
            </a:pPr>
            <a:endParaRPr lang="be-BY"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en-US" b="1" dirty="0" smtClean="0"/>
              <a:t>QR-codes</a:t>
            </a:r>
            <a:endParaRPr lang="be-BY" b="1" dirty="0"/>
          </a:p>
        </p:txBody>
      </p:sp>
      <p:sp>
        <p:nvSpPr>
          <p:cNvPr id="3" name="Содержимое 2"/>
          <p:cNvSpPr>
            <a:spLocks noGrp="1"/>
          </p:cNvSpPr>
          <p:nvPr>
            <p:ph idx="1"/>
          </p:nvPr>
        </p:nvSpPr>
        <p:spPr>
          <a:xfrm>
            <a:off x="251520" y="1052736"/>
            <a:ext cx="8712968" cy="5805264"/>
          </a:xfrm>
        </p:spPr>
        <p:txBody>
          <a:bodyPr/>
          <a:lstStyle/>
          <a:p>
            <a:pPr>
              <a:buNone/>
            </a:pPr>
            <a:r>
              <a:rPr lang="ru-RU" dirty="0" smtClean="0"/>
              <a:t>   1.Раздаются небольшие листочки для того, что учащиеся написали три предложения, что они делали прошлым летом,</a:t>
            </a:r>
            <a:r>
              <a:rPr lang="en-US" dirty="0" smtClean="0"/>
              <a:t> </a:t>
            </a:r>
            <a:r>
              <a:rPr lang="ru-RU" dirty="0" smtClean="0"/>
              <a:t>используя</a:t>
            </a:r>
          </a:p>
          <a:p>
            <a:pPr>
              <a:buNone/>
            </a:pPr>
            <a:r>
              <a:rPr lang="ru-RU" dirty="0" smtClean="0"/>
              <a:t>    </a:t>
            </a:r>
            <a:r>
              <a:rPr lang="en-US" dirty="0" smtClean="0"/>
              <a:t>the Past Simple Tense.</a:t>
            </a:r>
          </a:p>
          <a:p>
            <a:pPr>
              <a:buNone/>
            </a:pPr>
            <a:r>
              <a:rPr lang="en-US" dirty="0" smtClean="0"/>
              <a:t>   2. </a:t>
            </a:r>
            <a:r>
              <a:rPr lang="ru-RU" dirty="0" smtClean="0"/>
              <a:t>Используется учебное пособие и данная таблица:</a:t>
            </a:r>
          </a:p>
          <a:p>
            <a:pPr>
              <a:buNone/>
            </a:pPr>
            <a:endParaRPr lang="ru-RU" dirty="0" smtClean="0"/>
          </a:p>
          <a:p>
            <a:pPr>
              <a:buNone/>
            </a:pPr>
            <a:endParaRPr lang="be-BY" dirty="0"/>
          </a:p>
        </p:txBody>
      </p:sp>
      <p:pic>
        <p:nvPicPr>
          <p:cNvPr id="4" name="Содержимое 3" descr="изображение_viber_2021-10-20_12-33-17-966.jpg"/>
          <p:cNvPicPr>
            <a:picLocks noChangeAspect="1"/>
          </p:cNvPicPr>
          <p:nvPr/>
        </p:nvPicPr>
        <p:blipFill>
          <a:blip r:embed="rId2" cstate="print"/>
          <a:stretch>
            <a:fillRect/>
          </a:stretch>
        </p:blipFill>
        <p:spPr>
          <a:xfrm>
            <a:off x="1331640" y="4221089"/>
            <a:ext cx="5832647" cy="2448272"/>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275</Words>
  <Application>Microsoft Office PowerPoint</Application>
  <PresentationFormat>Экран (4:3)</PresentationFormat>
  <Paragraphs>49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Использование «QR-codes» на уроках английского языка</vt:lpstr>
      <vt:lpstr>Слайд 2</vt:lpstr>
      <vt:lpstr>Слайд 3</vt:lpstr>
      <vt:lpstr>Слайд 4</vt:lpstr>
      <vt:lpstr>5 класс </vt:lpstr>
      <vt:lpstr>Цели урока:</vt:lpstr>
      <vt:lpstr>Материалы и оснащение:</vt:lpstr>
      <vt:lpstr>Слайд 8</vt:lpstr>
      <vt:lpstr>QR-codes</vt:lpstr>
      <vt:lpstr>                  3.  Использование QR-code</vt:lpstr>
      <vt:lpstr>Неправильные глаголы</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«QR-codes» на уроках английского языка</dc:title>
  <dc:creator>312</dc:creator>
  <cp:lastModifiedBy>312</cp:lastModifiedBy>
  <cp:revision>12</cp:revision>
  <dcterms:created xsi:type="dcterms:W3CDTF">2021-10-20T08:34:36Z</dcterms:created>
  <dcterms:modified xsi:type="dcterms:W3CDTF">2021-10-21T08:48:32Z</dcterms:modified>
</cp:coreProperties>
</file>