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67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22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5909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379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9690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46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394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9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0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75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3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3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38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9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2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69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925F-8B52-41CB-B5EC-3ADA6A2AB6D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011E66-2E48-446A-B84E-F762848B6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1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BE567-6A6A-4571-9159-904BFE06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097" y="3856816"/>
            <a:ext cx="7766936" cy="1646302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Методический прием «Корзина идей» или «Кластер»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597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BE567-6A6A-4571-9159-904BFE06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609" y="4114999"/>
            <a:ext cx="8013451" cy="1704887"/>
          </a:xfrm>
        </p:spPr>
        <p:txBody>
          <a:bodyPr/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Рассмотрим один из приемов технологии критического мышления, который известен как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«Корзина идей»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/>
              <a:t>Смысл этого приема заключается в попытке систематизировать имеющиеся знания по той или иной проблеме или актуализировать имеющиеся знания и опыт учащихся. Он позволяет выяснить все, что знают или думают ученики по обсуждаемой теме урока, вовлечь слабых и стеснительных учащихся в процесс обучения. </a:t>
            </a:r>
            <a:br>
              <a:rPr lang="ru-RU" sz="2800" dirty="0"/>
            </a:b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641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BE567-6A6A-4571-9159-904BFE06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157" y="608009"/>
            <a:ext cx="7766936" cy="1646302"/>
          </a:xfrm>
        </p:spPr>
        <p:txBody>
          <a:bodyPr/>
          <a:lstStyle/>
          <a:p>
            <a:r>
              <a:rPr lang="ru-RU" sz="3200" dirty="0"/>
              <a:t>На доске можно нарисовать значок корзины, в которой условно будет собрано все то, что все ученики вместе знают об изучаемой теме. </a:t>
            </a:r>
            <a:endParaRPr lang="ru-RU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ᐈ Иконка корзина фото, фотографии корзина иконка | скачать на ...">
            <a:extLst>
              <a:ext uri="{FF2B5EF4-FFF2-40B4-BE49-F238E27FC236}">
                <a16:creationId xmlns:a16="http://schemas.microsoft.com/office/drawing/2014/main" xmlns="" id="{D3AF6DFD-3B1A-4EC9-BBD5-7246DF9D9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269" y="3345628"/>
            <a:ext cx="2990291" cy="299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xmlns="" id="{4D33CB06-71A3-4FF6-ADB8-BABEB808B34E}"/>
              </a:ext>
            </a:extLst>
          </p:cNvPr>
          <p:cNvCxnSpPr>
            <a:cxnSpLocks/>
          </p:cNvCxnSpPr>
          <p:nvPr/>
        </p:nvCxnSpPr>
        <p:spPr>
          <a:xfrm rot="10800000">
            <a:off x="2151530" y="2926081"/>
            <a:ext cx="1635163" cy="105424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EE6DD9-623B-4B29-9DFD-E945E5673B0F}"/>
              </a:ext>
            </a:extLst>
          </p:cNvPr>
          <p:cNvSpPr txBox="1"/>
          <p:nvPr/>
        </p:nvSpPr>
        <p:spPr>
          <a:xfrm>
            <a:off x="2151529" y="2405530"/>
            <a:ext cx="93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идеи</a:t>
            </a:r>
          </a:p>
        </p:txBody>
      </p:sp>
      <p:cxnSp>
        <p:nvCxnSpPr>
          <p:cNvPr id="9" name="Соединитель: уступ 8">
            <a:extLst>
              <a:ext uri="{FF2B5EF4-FFF2-40B4-BE49-F238E27FC236}">
                <a16:creationId xmlns:a16="http://schemas.microsoft.com/office/drawing/2014/main" xmlns="" id="{E01F30E6-AEAF-4B51-B860-FEF5A4AD8773}"/>
              </a:ext>
            </a:extLst>
          </p:cNvPr>
          <p:cNvCxnSpPr>
            <a:cxnSpLocks/>
          </p:cNvCxnSpPr>
          <p:nvPr/>
        </p:nvCxnSpPr>
        <p:spPr>
          <a:xfrm rot="10800000">
            <a:off x="1540138" y="4131552"/>
            <a:ext cx="2429434" cy="104287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303003-A384-47BA-8A34-E850579813E7}"/>
              </a:ext>
            </a:extLst>
          </p:cNvPr>
          <p:cNvSpPr txBox="1"/>
          <p:nvPr/>
        </p:nvSpPr>
        <p:spPr>
          <a:xfrm>
            <a:off x="1582270" y="3762218"/>
            <a:ext cx="117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понятия</a:t>
            </a:r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xmlns="" id="{55FA44AA-91EE-4510-AB26-09A86402327B}"/>
              </a:ext>
            </a:extLst>
          </p:cNvPr>
          <p:cNvCxnSpPr/>
          <p:nvPr/>
        </p:nvCxnSpPr>
        <p:spPr>
          <a:xfrm flipV="1">
            <a:off x="6336254" y="3083546"/>
            <a:ext cx="1914861" cy="739319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Соединитель: уступ 15">
            <a:extLst>
              <a:ext uri="{FF2B5EF4-FFF2-40B4-BE49-F238E27FC236}">
                <a16:creationId xmlns:a16="http://schemas.microsoft.com/office/drawing/2014/main" xmlns="" id="{8BFAC3A5-F2D7-4AC9-8509-AF9C702E4456}"/>
              </a:ext>
            </a:extLst>
          </p:cNvPr>
          <p:cNvCxnSpPr>
            <a:cxnSpLocks/>
          </p:cNvCxnSpPr>
          <p:nvPr/>
        </p:nvCxnSpPr>
        <p:spPr>
          <a:xfrm flipV="1">
            <a:off x="6703807" y="4270786"/>
            <a:ext cx="2344286" cy="750974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066312C-E5AA-480C-B52B-56C583037532}"/>
              </a:ext>
            </a:extLst>
          </p:cNvPr>
          <p:cNvSpPr txBox="1"/>
          <p:nvPr/>
        </p:nvSpPr>
        <p:spPr>
          <a:xfrm>
            <a:off x="7114392" y="2674920"/>
            <a:ext cx="199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предположения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A1114D7-17AC-422F-AD15-E38B5C39E96A}"/>
              </a:ext>
            </a:extLst>
          </p:cNvPr>
          <p:cNvSpPr txBox="1"/>
          <p:nvPr/>
        </p:nvSpPr>
        <p:spPr>
          <a:xfrm>
            <a:off x="7875950" y="3873487"/>
            <a:ext cx="1540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решения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1878FAC2-F45E-4DF1-80D0-B2B1FC6502B8}"/>
              </a:ext>
            </a:extLst>
          </p:cNvPr>
          <p:cNvCxnSpPr/>
          <p:nvPr/>
        </p:nvCxnSpPr>
        <p:spPr>
          <a:xfrm flipV="1">
            <a:off x="5297414" y="2926081"/>
            <a:ext cx="0" cy="4723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3D8CD4B-DF8A-4A2A-8506-F39BC01212B4}"/>
              </a:ext>
            </a:extLst>
          </p:cNvPr>
          <p:cNvSpPr txBox="1"/>
          <p:nvPr/>
        </p:nvSpPr>
        <p:spPr>
          <a:xfrm>
            <a:off x="4904422" y="2562711"/>
            <a:ext cx="93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имена</a:t>
            </a:r>
          </a:p>
        </p:txBody>
      </p:sp>
    </p:spTree>
    <p:extLst>
      <p:ext uri="{BB962C8B-B14F-4D97-AF65-F5344CB8AC3E}">
        <p14:creationId xmlns:p14="http://schemas.microsoft.com/office/powerpoint/2010/main" val="69388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BE567-6A6A-4571-9159-904BFE06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850" y="1888165"/>
            <a:ext cx="8863305" cy="1704887"/>
          </a:xfrm>
        </p:spPr>
        <p:txBody>
          <a:bodyPr/>
          <a:lstStyle/>
          <a:p>
            <a:pPr algn="l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составить кластер.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Кластер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это графическая организация материала, показывающая смысловые поля того или иного понятия. Слово 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кластер 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переводе означает «пучок, созвездие». Составление кластера позволяет учащимся свободно и открыто думать по поводу какой-либо темы. Ученик записывает в центре листа ключевое понятие,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вопрос, а от него рисует стрелки-лучи в разные стороны, которые соединяют это слово с другими, от которых в свою очередь лучи расходятся далее и далее</a:t>
            </a:r>
            <a:r>
              <a:rPr lang="ru-R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11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4892D0DF-66CA-44D2-88C1-E88D80C9E528}"/>
              </a:ext>
            </a:extLst>
          </p:cNvPr>
          <p:cNvSpPr/>
          <p:nvPr/>
        </p:nvSpPr>
        <p:spPr>
          <a:xfrm>
            <a:off x="3238052" y="3810166"/>
            <a:ext cx="3442447" cy="1420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changes have taken place over the last century?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B25FCBEF-A507-4E3A-84BB-502C46991A79}"/>
              </a:ext>
            </a:extLst>
          </p:cNvPr>
          <p:cNvCxnSpPr>
            <a:cxnSpLocks/>
          </p:cNvCxnSpPr>
          <p:nvPr/>
        </p:nvCxnSpPr>
        <p:spPr>
          <a:xfrm flipH="1">
            <a:off x="2346064" y="4657661"/>
            <a:ext cx="882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95678AD8-A01F-4D2A-BCC1-B6479F200F7B}"/>
              </a:ext>
            </a:extLst>
          </p:cNvPr>
          <p:cNvCxnSpPr>
            <a:cxnSpLocks/>
          </p:cNvCxnSpPr>
          <p:nvPr/>
        </p:nvCxnSpPr>
        <p:spPr>
          <a:xfrm flipH="1">
            <a:off x="6750423" y="4501635"/>
            <a:ext cx="882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651AEC40-8721-4408-AD50-823C5BA6084B}"/>
              </a:ext>
            </a:extLst>
          </p:cNvPr>
          <p:cNvCxnSpPr>
            <a:cxnSpLocks/>
          </p:cNvCxnSpPr>
          <p:nvPr/>
        </p:nvCxnSpPr>
        <p:spPr>
          <a:xfrm flipH="1">
            <a:off x="3421829" y="5113004"/>
            <a:ext cx="539676" cy="3751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75126996-9BFC-4938-8F11-185B29AE7971}"/>
              </a:ext>
            </a:extLst>
          </p:cNvPr>
          <p:cNvCxnSpPr>
            <a:cxnSpLocks/>
          </p:cNvCxnSpPr>
          <p:nvPr/>
        </p:nvCxnSpPr>
        <p:spPr>
          <a:xfrm>
            <a:off x="5822178" y="5176969"/>
            <a:ext cx="524834" cy="3643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95D70AB-709B-48C1-A4FA-930F89A1D0A6}"/>
              </a:ext>
            </a:extLst>
          </p:cNvPr>
          <p:cNvSpPr txBox="1"/>
          <p:nvPr/>
        </p:nvSpPr>
        <p:spPr>
          <a:xfrm>
            <a:off x="1075764" y="4468370"/>
            <a:ext cx="133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Education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1322541-EC36-47C8-8069-8A3A91F0175E}"/>
              </a:ext>
            </a:extLst>
          </p:cNvPr>
          <p:cNvSpPr txBox="1"/>
          <p:nvPr/>
        </p:nvSpPr>
        <p:spPr>
          <a:xfrm>
            <a:off x="7632551" y="4335504"/>
            <a:ext cx="1688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 time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F30B891-A46A-40AD-B8AE-27E84338EF2F}"/>
              </a:ext>
            </a:extLst>
          </p:cNvPr>
          <p:cNvSpPr txBox="1"/>
          <p:nvPr/>
        </p:nvSpPr>
        <p:spPr>
          <a:xfrm>
            <a:off x="6347011" y="5359838"/>
            <a:ext cx="1688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Medicine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03493B5-E56D-4D35-B7D1-70FAD9C021E2}"/>
              </a:ext>
            </a:extLst>
          </p:cNvPr>
          <p:cNvSpPr txBox="1"/>
          <p:nvPr/>
        </p:nvSpPr>
        <p:spPr>
          <a:xfrm>
            <a:off x="1742738" y="5352939"/>
            <a:ext cx="199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Communication</a:t>
            </a:r>
            <a:endParaRPr lang="ru-RU" dirty="0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B8E83DB5-B2FD-4064-8E24-ED604C802410}"/>
              </a:ext>
            </a:extLst>
          </p:cNvPr>
          <p:cNvCxnSpPr>
            <a:cxnSpLocks/>
          </p:cNvCxnSpPr>
          <p:nvPr/>
        </p:nvCxnSpPr>
        <p:spPr>
          <a:xfrm>
            <a:off x="2679550" y="5657472"/>
            <a:ext cx="0" cy="366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EAC36C4-D684-4DFA-A0FD-2D9E47474C80}"/>
              </a:ext>
            </a:extLst>
          </p:cNvPr>
          <p:cNvSpPr txBox="1"/>
          <p:nvPr/>
        </p:nvSpPr>
        <p:spPr>
          <a:xfrm>
            <a:off x="1742738" y="6108812"/>
            <a:ext cx="2302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modern computer technologies</a:t>
            </a:r>
            <a:endParaRPr lang="ru-RU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1A620518-5BE3-49FD-8C08-46B7D71302C3}"/>
              </a:ext>
            </a:extLst>
          </p:cNvPr>
          <p:cNvCxnSpPr>
            <a:cxnSpLocks/>
          </p:cNvCxnSpPr>
          <p:nvPr/>
        </p:nvCxnSpPr>
        <p:spPr>
          <a:xfrm>
            <a:off x="8286077" y="4657661"/>
            <a:ext cx="0" cy="366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102B41C-1E4D-442E-A9AA-FDF9B05821B8}"/>
              </a:ext>
            </a:extLst>
          </p:cNvPr>
          <p:cNvSpPr txBox="1"/>
          <p:nvPr/>
        </p:nvSpPr>
        <p:spPr>
          <a:xfrm>
            <a:off x="7863839" y="5015931"/>
            <a:ext cx="2226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Traveling “sitting on the sofa”</a:t>
            </a:r>
            <a:endParaRPr lang="ru-RU" dirty="0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DBD71E56-5FBD-425B-ABA8-B5A19BF6A27D}"/>
              </a:ext>
            </a:extLst>
          </p:cNvPr>
          <p:cNvCxnSpPr>
            <a:cxnSpLocks/>
          </p:cNvCxnSpPr>
          <p:nvPr/>
        </p:nvCxnSpPr>
        <p:spPr>
          <a:xfrm>
            <a:off x="6855310" y="5657472"/>
            <a:ext cx="0" cy="366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AFEE2DEA-0BDA-400D-8C18-EBA272DBE239}"/>
              </a:ext>
            </a:extLst>
          </p:cNvPr>
          <p:cNvCxnSpPr>
            <a:cxnSpLocks/>
          </p:cNvCxnSpPr>
          <p:nvPr/>
        </p:nvCxnSpPr>
        <p:spPr>
          <a:xfrm>
            <a:off x="1519517" y="4810159"/>
            <a:ext cx="0" cy="3668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50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BE567-6A6A-4571-9159-904BFE06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301" y="511186"/>
            <a:ext cx="8142545" cy="1949625"/>
          </a:xfrm>
        </p:spPr>
        <p:txBody>
          <a:bodyPr/>
          <a:lstStyle/>
          <a:p>
            <a:pPr algn="l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Данный прием может быть использован на самых разных стадиях урока.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начальном этапе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для стимулирования мыслительной деятельности.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основном этапе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для структурирования учебного материала.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заключительном этапе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на стадии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при подведении итогов того, что учащиеся изучили. Так же этот прием может быть использован для организации индивидуальной и групповой работы как в классе, так и дома.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05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7978A02-B612-4428-921B-2239BA0661BE}"/>
              </a:ext>
            </a:extLst>
          </p:cNvPr>
          <p:cNvSpPr/>
          <p:nvPr/>
        </p:nvSpPr>
        <p:spPr>
          <a:xfrm>
            <a:off x="786300" y="2378888"/>
            <a:ext cx="8841793" cy="3657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50"/>
              </a:lnSpc>
              <a:spcAft>
                <a:spcPts val="0"/>
              </a:spcAft>
            </a:pPr>
            <a:r>
              <a:rPr lang="ru-RU" sz="2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Нюансы использования приема 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можно использовать как для подготовки к восприятию большой по объему новой информации, так и для разрешения актуальных проблем, возникающих по ходу урока.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Во время высказывания учащимися их идей и предположений, старайтесь требовать полных ответов. Таким образом, прием будет работать и для развития устной речи и навыков логического изложения.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Если тема урока совершенно не известна, то можно попросить учащихся высказать свои предположения и домыслы — что они представляют и что они предполагают сегодня узнать.</a:t>
            </a:r>
          </a:p>
        </p:txBody>
      </p:sp>
    </p:spTree>
    <p:extLst>
      <p:ext uri="{BB962C8B-B14F-4D97-AF65-F5344CB8AC3E}">
        <p14:creationId xmlns:p14="http://schemas.microsoft.com/office/powerpoint/2010/main" val="291701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BE567-6A6A-4571-9159-904BFE06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816" y="1389180"/>
            <a:ext cx="8615883" cy="3968128"/>
          </a:xfrm>
        </p:spPr>
        <p:txBody>
          <a:bodyPr/>
          <a:lstStyle/>
          <a:p>
            <a:pPr algn="l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Данный методический прием может применяться не только на уроках иностранного языка, но также на любых других уроках для актуализации и систематизации знаний, умений и навыков.</a:t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«Корзина идей» является очень гибким с точки зрения внедрения в урок. Может применяться в различных видах урока: на уроке-игре, уроке-исследовании, уроке-дискуссии, ролевых уроках и др.</a:t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97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BE567-6A6A-4571-9159-904BFE06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816" y="248870"/>
            <a:ext cx="8615883" cy="2343724"/>
          </a:xfrm>
        </p:spPr>
        <p:txBody>
          <a:bodyPr/>
          <a:lstStyle/>
          <a:p>
            <a:pPr algn="l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использования приема "Корзина идей" на уроках: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Предмет: Литература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 роман Ф. Достоевского "Преступление и наказание"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первом этапе учащиеся кратко фиксируют в тетрадях, все, что им известно по теме.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доске рисуется корзина (либо схема). После обсуждения в группах в корзину попадают примерно следующее:</a:t>
            </a:r>
            <a:endParaRPr lang="ru-RU" sz="1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2FFB099F-F447-48F6-9AE6-F87B8B62025A}"/>
              </a:ext>
            </a:extLst>
          </p:cNvPr>
          <p:cNvSpPr/>
          <p:nvPr/>
        </p:nvSpPr>
        <p:spPr>
          <a:xfrm>
            <a:off x="3238052" y="3810166"/>
            <a:ext cx="3442447" cy="1420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«Преступление и наказание»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C69E59E9-D1A2-45CB-996A-A0D85C2968BC}"/>
              </a:ext>
            </a:extLst>
          </p:cNvPr>
          <p:cNvCxnSpPr>
            <a:stCxn id="4" idx="2"/>
          </p:cNvCxnSpPr>
          <p:nvPr/>
        </p:nvCxnSpPr>
        <p:spPr>
          <a:xfrm flipH="1">
            <a:off x="2076226" y="4520171"/>
            <a:ext cx="1161826" cy="2884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23E3FA35-525E-4781-BC08-9582A3C89628}"/>
              </a:ext>
            </a:extLst>
          </p:cNvPr>
          <p:cNvCxnSpPr>
            <a:cxnSpLocks/>
          </p:cNvCxnSpPr>
          <p:nvPr/>
        </p:nvCxnSpPr>
        <p:spPr>
          <a:xfrm flipH="1" flipV="1">
            <a:off x="6680499" y="4477139"/>
            <a:ext cx="1161826" cy="3315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A984040-8088-49EA-B31F-2CC0FDAD807D}"/>
              </a:ext>
            </a:extLst>
          </p:cNvPr>
          <p:cNvSpPr txBox="1"/>
          <p:nvPr/>
        </p:nvSpPr>
        <p:spPr>
          <a:xfrm>
            <a:off x="903642" y="4809647"/>
            <a:ext cx="2183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Русский писатель ХХ в.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1BBAA69-E1BD-4B91-AE22-23DBBC339778}"/>
              </a:ext>
            </a:extLst>
          </p:cNvPr>
          <p:cNvSpPr txBox="1"/>
          <p:nvPr/>
        </p:nvSpPr>
        <p:spPr>
          <a:xfrm>
            <a:off x="7842325" y="4591127"/>
            <a:ext cx="2183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Преступление – это…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3CABCAF-B742-48F6-800E-C7BDCEC831BF}"/>
              </a:ext>
            </a:extLst>
          </p:cNvPr>
          <p:cNvSpPr txBox="1"/>
          <p:nvPr/>
        </p:nvSpPr>
        <p:spPr>
          <a:xfrm>
            <a:off x="4175760" y="5532202"/>
            <a:ext cx="21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Наказание – это…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942394A-EAA9-4785-8FBC-DA47981DBCEC}"/>
              </a:ext>
            </a:extLst>
          </p:cNvPr>
          <p:cNvSpPr txBox="1"/>
          <p:nvPr/>
        </p:nvSpPr>
        <p:spPr>
          <a:xfrm>
            <a:off x="3550520" y="3107174"/>
            <a:ext cx="360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Главный герой - Раскольников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2EF408F5-46B9-4D7D-B284-21C85BABC517}"/>
              </a:ext>
            </a:extLst>
          </p:cNvPr>
          <p:cNvCxnSpPr/>
          <p:nvPr/>
        </p:nvCxnSpPr>
        <p:spPr>
          <a:xfrm>
            <a:off x="5034579" y="3429000"/>
            <a:ext cx="0" cy="3039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54F8D1B4-E334-4795-B889-E2E49AB8BA69}"/>
              </a:ext>
            </a:extLst>
          </p:cNvPr>
          <p:cNvCxnSpPr/>
          <p:nvPr/>
        </p:nvCxnSpPr>
        <p:spPr>
          <a:xfrm>
            <a:off x="5034579" y="5293717"/>
            <a:ext cx="0" cy="3039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66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BE567-6A6A-4571-9159-904BFE06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270" y="2066912"/>
            <a:ext cx="8615883" cy="2429785"/>
          </a:xfrm>
        </p:spPr>
        <p:txBody>
          <a:bodyPr/>
          <a:lstStyle/>
          <a:p>
            <a:pPr algn="ctr"/>
            <a:r>
              <a:rPr lang="ru-RU" sz="6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4951776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347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Symbol</vt:lpstr>
      <vt:lpstr>Trebuchet MS</vt:lpstr>
      <vt:lpstr>Wingdings 3</vt:lpstr>
      <vt:lpstr>Аспект</vt:lpstr>
      <vt:lpstr>Методический прием «Корзина идей» или «Кластер» </vt:lpstr>
      <vt:lpstr>Рассмотрим один из приемов технологии критического мышления, который известен как «Корзина идей» Смысл этого приема заключается в попытке систематизировать имеющиеся знания по той или иной проблеме или актуализировать имеющиеся знания и опыт учащихся. Он позволяет выяснить все, что знают или думают ученики по обсуждаемой теме урока, вовлечь слабых и стеснительных учащихся в процесс обучения.  </vt:lpstr>
      <vt:lpstr>На доске можно нарисовать значок корзины, в которой условно будет собрано все то, что все ученики вместе знают об изучаемой теме. </vt:lpstr>
      <vt:lpstr>Или составить кластер. Кластер – это графическая организация материала, показывающая смысловые поля того или иного понятия. Слово кластер в переводе означает «пучок, созвездие». Составление кластера позволяет учащимся свободно и открыто думать по поводу какой-либо темы. Ученик записывает в центре листа ключевое понятие, вопрос, а от него рисует стрелки-лучи в разные стороны, которые соединяют это слово с другими, от которых в свою очередь лучи расходятся далее и далее. </vt:lpstr>
      <vt:lpstr>Данный прием может быть использован на самых разных стадиях урока. На начальном этапе – для стимулирования мыслительной деятельности. На основном этапе – для структурирования учебного материала. На заключительном этапе или на стадии рефлексии – при подведении итогов того, что учащиеся изучили. Так же этот прием может быть использован для организации индивидуальной и групповой работы как в классе, так и дома. </vt:lpstr>
      <vt:lpstr>Данный методический прием может применяться не только на уроках иностранного языка, но также на любых других уроках для актуализации и систематизации знаний, умений и навыков. Прием «Корзина идей» является очень гибким с точки зрения внедрения в урок. Может применяться в различных видах урока: на уроке-игре, уроке-исследовании, уроке-дискуссии, ролевых уроках и др. </vt:lpstr>
      <vt:lpstr>Примеры использования приема "Корзина идей" на уроках: Предмет: Литература Тема урока: роман Ф. Достоевского "Преступление и наказание" На первом этапе учащиеся кратко фиксируют в тетрадях, все, что им известно по теме. На доске рисуется корзина (либо схема). После обсуждения в группах в корзину попадают примерно следующее: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прием «Корзина идей» или «Кластер»</dc:title>
  <dc:creator>Vica</dc:creator>
  <cp:lastModifiedBy>Inna</cp:lastModifiedBy>
  <cp:revision>6</cp:revision>
  <dcterms:created xsi:type="dcterms:W3CDTF">2020-04-19T17:28:17Z</dcterms:created>
  <dcterms:modified xsi:type="dcterms:W3CDTF">2020-04-23T07:03:43Z</dcterms:modified>
</cp:coreProperties>
</file>