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4" r:id="rId4"/>
    <p:sldId id="263" r:id="rId5"/>
    <p:sldId id="260" r:id="rId6"/>
    <p:sldId id="266" r:id="rId7"/>
    <p:sldId id="267" r:id="rId8"/>
    <p:sldId id="265" r:id="rId9"/>
    <p:sldId id="268" r:id="rId10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04" autoAdjust="0"/>
  </p:normalViewPr>
  <p:slideViewPr>
    <p:cSldViewPr>
      <p:cViewPr>
        <p:scale>
          <a:sx n="66" d="100"/>
          <a:sy n="66" d="100"/>
        </p:scale>
        <p:origin x="-169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4 а</c:v>
                </c:pt>
                <c:pt idx="1">
                  <c:v>4 б</c:v>
                </c:pt>
                <c:pt idx="2">
                  <c:v>4в </c:v>
                </c:pt>
                <c:pt idx="3">
                  <c:v>6 а</c:v>
                </c:pt>
                <c:pt idx="4">
                  <c:v>6б</c:v>
                </c:pt>
                <c:pt idx="5">
                  <c:v>8а</c:v>
                </c:pt>
                <c:pt idx="6">
                  <c:v>8б</c:v>
                </c:pt>
                <c:pt idx="7">
                  <c:v>10 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7.6</c:v>
                </c:pt>
                <c:pt idx="1">
                  <c:v>8.1</c:v>
                </c:pt>
                <c:pt idx="2">
                  <c:v>6.4</c:v>
                </c:pt>
                <c:pt idx="3">
                  <c:v>5.3</c:v>
                </c:pt>
                <c:pt idx="4">
                  <c:v>6.9</c:v>
                </c:pt>
                <c:pt idx="5">
                  <c:v>7.5</c:v>
                </c:pt>
                <c:pt idx="6">
                  <c:v>7.3</c:v>
                </c:pt>
                <c:pt idx="7">
                  <c:v>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четверть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4 а</c:v>
                </c:pt>
                <c:pt idx="1">
                  <c:v>4 б</c:v>
                </c:pt>
                <c:pt idx="2">
                  <c:v>4в </c:v>
                </c:pt>
                <c:pt idx="3">
                  <c:v>6 а</c:v>
                </c:pt>
                <c:pt idx="4">
                  <c:v>6б</c:v>
                </c:pt>
                <c:pt idx="5">
                  <c:v>8а</c:v>
                </c:pt>
                <c:pt idx="6">
                  <c:v>8б</c:v>
                </c:pt>
                <c:pt idx="7">
                  <c:v>10 а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6.8</c:v>
                </c:pt>
                <c:pt idx="1">
                  <c:v>7.8</c:v>
                </c:pt>
                <c:pt idx="2">
                  <c:v>6.6</c:v>
                </c:pt>
                <c:pt idx="3">
                  <c:v>5.9</c:v>
                </c:pt>
                <c:pt idx="4">
                  <c:v>6.3</c:v>
                </c:pt>
                <c:pt idx="5">
                  <c:v>7.8</c:v>
                </c:pt>
                <c:pt idx="6">
                  <c:v>7.8</c:v>
                </c:pt>
                <c:pt idx="7">
                  <c:v>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40032"/>
        <c:axId val="20574592"/>
      </c:barChart>
      <c:catAx>
        <c:axId val="20540032"/>
        <c:scaling>
          <c:orientation val="minMax"/>
        </c:scaling>
        <c:delete val="0"/>
        <c:axPos val="b"/>
        <c:majorTickMark val="out"/>
        <c:minorTickMark val="none"/>
        <c:tickLblPos val="nextTo"/>
        <c:crossAx val="20574592"/>
        <c:crosses val="autoZero"/>
        <c:auto val="1"/>
        <c:lblAlgn val="ctr"/>
        <c:lblOffset val="100"/>
        <c:noMultiLvlLbl val="0"/>
      </c:catAx>
      <c:valAx>
        <c:axId val="20574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540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96752"/>
            <a:ext cx="5328592" cy="1224136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1520" y="53374"/>
            <a:ext cx="8712968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2"/>
          <p:cNvSpPr>
            <a:spLocks noGrp="1"/>
          </p:cNvSpPr>
          <p:nvPr>
            <p:ph idx="1"/>
          </p:nvPr>
        </p:nvSpPr>
        <p:spPr>
          <a:xfrm>
            <a:off x="107504" y="1556792"/>
            <a:ext cx="583264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374"/>
            <a:ext cx="8712968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556792"/>
            <a:ext cx="5832648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6000760" cy="40005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Самообразование по </a:t>
            </a:r>
            <a:r>
              <a:rPr lang="ru-RU" b="1" dirty="0" smtClean="0"/>
              <a:t>теме: «Современный подход к </a:t>
            </a:r>
            <a:r>
              <a:rPr lang="ru-RU" dirty="0" smtClean="0"/>
              <a:t>преподаванию английского языка» </a:t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5572140"/>
            <a:ext cx="7144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Учителя английского языка : В.З. Керимовой</a:t>
            </a: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работы: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Проблема преподавания иностранного языка в школе особенно актуальна, т.к. изменения в характере образования все более явно ориентируют его на «свободное развитие человека», на творческую инициативу, самостоятельность обучаемых.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работы: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7158" y="1571612"/>
            <a:ext cx="5750380" cy="24437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Формирование положительной мотивации должно рассматриваться учителем как специальная задача для реализации поставленных целей в современных требованиях к иностранному языку.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5223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/>
              <a:t>Цель:</a:t>
            </a:r>
            <a:r>
              <a:rPr lang="ru-RU" sz="2000" dirty="0" smtClean="0"/>
              <a:t> Осмысление, анализ и усвоение системных оснований, обеспечивающих современную профессионально-педагогическую деятельность 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/>
              <a:t>Задачи</a:t>
            </a:r>
            <a:r>
              <a:rPr lang="ru-RU" sz="2000" dirty="0" smtClean="0"/>
              <a:t>:</a:t>
            </a:r>
            <a:endParaRPr lang="ru-RU" sz="2400" dirty="0"/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716895" y="4442126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432732" y="3865864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488295" y="390872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716895" y="1927526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432732" y="135126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357290" y="1071546"/>
            <a:ext cx="493891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Повысить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научно-теоретический уровень </a:t>
            </a:r>
          </a:p>
          <a:p>
            <a:pPr lvl="0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 области преподавания английского языка</a:t>
            </a: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488295" y="139412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716895" y="2765726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432732" y="2189464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488295" y="223232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718483" y="3602339"/>
            <a:ext cx="4799012" cy="1587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432732" y="3027664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488295" y="307052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716895" y="5302551"/>
            <a:ext cx="4800600" cy="0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rgbClr val="C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432732" y="4726289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857224" y="2000240"/>
            <a:ext cx="850112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Обеспечить программирование своей деятельности, творческой рефлексии,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генерирование идей, воплощение творческого замысла</a:t>
            </a: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714348" y="3071810"/>
            <a:ext cx="776719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Создать условия для проявления творческих способностей учащихся </a:t>
            </a: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857224" y="3857628"/>
            <a:ext cx="751160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Формировать способность учащихся к творческому саморазвитию,</a:t>
            </a:r>
          </a:p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к творческой деятельности</a:t>
            </a:r>
            <a:endParaRPr lang="en-US" sz="2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1783695" y="4832651"/>
            <a:ext cx="36940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 smtClean="0"/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Срок работы над темой- 3 года</a:t>
            </a:r>
            <a:r>
              <a:rPr lang="ru-RU" sz="2400" dirty="0" smtClean="0"/>
              <a:t> 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работы на 2019/2020 учебный год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214282" y="1428736"/>
            <a:ext cx="4320480" cy="4093915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5000" dirty="0" smtClean="0"/>
              <a:t>Направления деятельности в </a:t>
            </a:r>
            <a:br>
              <a:rPr lang="ru-RU" sz="5000" dirty="0" smtClean="0"/>
            </a:br>
            <a:r>
              <a:rPr lang="ru-RU" sz="5000" dirty="0" smtClean="0"/>
              <a:t>2019-2020 учебном году:</a:t>
            </a:r>
          </a:p>
          <a:p>
            <a:endParaRPr lang="ru-RU" sz="2400" dirty="0" smtClean="0"/>
          </a:p>
          <a:p>
            <a:r>
              <a:rPr lang="ru-RU" sz="4000" dirty="0" smtClean="0"/>
              <a:t>Продолжать знакомиться с новыми формами, методами и приёмами обучения</a:t>
            </a:r>
          </a:p>
          <a:p>
            <a:r>
              <a:rPr lang="ru-RU" sz="4000" dirty="0" smtClean="0"/>
              <a:t>Приобретение опыта по данной теме</a:t>
            </a:r>
          </a:p>
          <a:p>
            <a:r>
              <a:rPr lang="ru-RU" sz="4000" dirty="0" smtClean="0"/>
              <a:t>Охрана здоровья</a:t>
            </a:r>
          </a:p>
          <a:p>
            <a:r>
              <a:rPr lang="ru-RU" sz="4000" dirty="0" smtClean="0"/>
              <a:t>Изучение информационно-коммуникационных технологий</a:t>
            </a:r>
          </a:p>
          <a:p>
            <a:r>
              <a:rPr lang="ru-RU" sz="4000" dirty="0" smtClean="0"/>
              <a:t>Проведение внеклассных мероприятий и открытых уроков для реализации лингвистической деятельности школьников</a:t>
            </a:r>
          </a:p>
          <a:p>
            <a:r>
              <a:rPr lang="ru-RU" sz="4000" dirty="0" smtClean="0"/>
              <a:t>Диагностика  способностей учащихся</a:t>
            </a:r>
          </a:p>
          <a:p>
            <a:r>
              <a:rPr lang="ru-RU" sz="4000" dirty="0" smtClean="0"/>
              <a:t>Самоанализ проведенной работы и ее результатов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0174"/>
            <a:ext cx="4320480" cy="4093915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5000" dirty="0" smtClean="0"/>
              <a:t>Содержание деятельности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sz="4000" dirty="0" smtClean="0"/>
              <a:t>Изучать новые программы и учебники.  Совершенствовать свои знания в области психологии и педагогики. Совершенствовать знания и навыки английского языка</a:t>
            </a:r>
          </a:p>
          <a:p>
            <a:r>
              <a:rPr lang="ru-RU" sz="4000" dirty="0" smtClean="0"/>
              <a:t>Посещать открытые уроки коллег</a:t>
            </a:r>
          </a:p>
          <a:p>
            <a:r>
              <a:rPr lang="ru-RU" sz="4000" dirty="0" smtClean="0"/>
              <a:t>Внедрять в образовательный процесс </a:t>
            </a:r>
            <a:r>
              <a:rPr lang="ru-RU" sz="4000" dirty="0" err="1" smtClean="0"/>
              <a:t>здоровьесберегающие</a:t>
            </a:r>
            <a:r>
              <a:rPr lang="ru-RU" sz="4000" dirty="0" smtClean="0"/>
              <a:t> технологии</a:t>
            </a:r>
          </a:p>
          <a:p>
            <a:r>
              <a:rPr lang="ru-RU" sz="4000" dirty="0" smtClean="0"/>
              <a:t>Систематически пополнять картотеку уроков и мероприятий с использованием ИКТ</a:t>
            </a:r>
          </a:p>
          <a:p>
            <a:r>
              <a:rPr lang="ru-RU" sz="4000" dirty="0" smtClean="0"/>
              <a:t>Диагностировать деятельность учащихся на уроках английского языка</a:t>
            </a:r>
          </a:p>
          <a:p>
            <a:r>
              <a:rPr lang="ru-RU" sz="4000" dirty="0" smtClean="0"/>
              <a:t>Провести самоанализ своей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Диагностика успеваемости учащихся: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7950" y="1557338"/>
          <a:ext cx="5832475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98554" cy="492922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Как видно из диаграммы, в некоторых классах наблюдается незначительное снижение успеваемости по предмету в </a:t>
            </a:r>
            <a:r>
              <a:rPr lang="en-US" sz="2800" dirty="0" smtClean="0"/>
              <a:t>III</a:t>
            </a:r>
            <a:r>
              <a:rPr lang="ru-RU" sz="2800" dirty="0" smtClean="0"/>
              <a:t> четверти. Это связано с длительностью четверти, что приводит к общему снижению работоспособности учащихся. Но, так как снижение незначительно, можно сделать вывод, что дети вовлечены в образовательный процесс по предмету.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214422"/>
            <a:ext cx="8286808" cy="44644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u="sng" dirty="0" smtClean="0"/>
              <a:t>За период 2019/2020 учебной деятельности я:</a:t>
            </a:r>
          </a:p>
          <a:p>
            <a:r>
              <a:rPr lang="ru-RU" dirty="0" smtClean="0"/>
              <a:t>разработала комплект раздаточного материала по предмету </a:t>
            </a:r>
          </a:p>
          <a:p>
            <a:r>
              <a:rPr lang="ru-RU" dirty="0" smtClean="0"/>
              <a:t>Создала и систематически пополняла личный виртуальный кабинет с уроками и внеклассными мероприятиями по предмету</a:t>
            </a:r>
          </a:p>
          <a:p>
            <a:r>
              <a:rPr lang="ru-RU" dirty="0" smtClean="0"/>
              <a:t>Посетила и проанализировала открытые уроки коллег в октябре-декабре</a:t>
            </a:r>
          </a:p>
          <a:p>
            <a:r>
              <a:rPr lang="ru-RU" dirty="0" smtClean="0"/>
              <a:t>Выступала с докладом на МО учителей английского языка на тему: «Приемы организации деятельности на уроке английского языка. Миф или реальность?»</a:t>
            </a:r>
          </a:p>
          <a:p>
            <a:r>
              <a:rPr lang="ru-RU" dirty="0" smtClean="0"/>
              <a:t>Прошла курсы разговорного английского языка с носителем языка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2968" cy="71438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Анализ деятельности показал, что не все результаты были реализованы полностью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285860"/>
            <a:ext cx="4176464" cy="639762"/>
          </a:xfrm>
        </p:spPr>
        <p:txBody>
          <a:bodyPr/>
          <a:lstStyle/>
          <a:p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1928802"/>
            <a:ext cx="4500594" cy="3951288"/>
          </a:xfrm>
        </p:spPr>
        <p:txBody>
          <a:bodyPr>
            <a:noAutofit/>
          </a:bodyPr>
          <a:lstStyle/>
          <a:p>
            <a:r>
              <a:rPr lang="ru-RU" sz="400" dirty="0" smtClean="0"/>
              <a:t/>
            </a:r>
            <a:br>
              <a:rPr lang="ru-RU" sz="400" dirty="0" smtClean="0"/>
            </a:br>
            <a:r>
              <a:rPr lang="ru-RU" sz="1400" dirty="0" smtClean="0">
                <a:solidFill>
                  <a:srgbClr val="002060"/>
                </a:solidFill>
              </a:rPr>
              <a:t>повышение успеваемости и уровня </a:t>
            </a:r>
            <a:r>
              <a:rPr lang="ru-RU" sz="1400" dirty="0" err="1" smtClean="0">
                <a:solidFill>
                  <a:srgbClr val="002060"/>
                </a:solidFill>
              </a:rPr>
              <a:t>обученности</a:t>
            </a:r>
            <a:r>
              <a:rPr lang="ru-RU" sz="1400" dirty="0" smtClean="0">
                <a:solidFill>
                  <a:srgbClr val="002060"/>
                </a:solidFill>
              </a:rPr>
              <a:t> учащихся, мотивации к изучению предмета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повышение своего теоретического, научно-методического уровня, профессионального мастерства и компетентности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разработка  дидактических материалов, тестов, наглядностей, создание электронного комплектов педагогических разработок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 анализ моей деятельности показал, что не все ожидаемые результаты  были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разработка и проведение открытых уроков, мастер-классов, обобщение опыта по исследуемой теме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доклады, выступления на заседаниях педагогических советов, участие в конкурсах и конференциях  с  </a:t>
            </a:r>
            <a:r>
              <a:rPr lang="ru-RU" sz="1400" dirty="0" err="1" smtClean="0">
                <a:solidFill>
                  <a:srgbClr val="002060"/>
                </a:solidFill>
              </a:rPr>
              <a:t>самообобщением</a:t>
            </a:r>
            <a:r>
              <a:rPr lang="ru-RU" sz="1400" dirty="0" smtClean="0">
                <a:solidFill>
                  <a:srgbClr val="002060"/>
                </a:solidFill>
              </a:rPr>
              <a:t> опыта.      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1428736"/>
            <a:ext cx="4248472" cy="639762"/>
          </a:xfrm>
        </p:spPr>
        <p:txBody>
          <a:bodyPr/>
          <a:lstStyle/>
          <a:p>
            <a:r>
              <a:rPr lang="ru-RU" dirty="0" smtClean="0"/>
              <a:t>Фактические результаты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2000240"/>
            <a:ext cx="4248472" cy="395128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Отмечено повышение мотивации к изучению иностранного языка у учащихся, </a:t>
            </a:r>
            <a:r>
              <a:rPr lang="ru-RU" sz="1400" dirty="0" err="1" smtClean="0">
                <a:solidFill>
                  <a:srgbClr val="002060"/>
                </a:solidFill>
              </a:rPr>
              <a:t>аднако</a:t>
            </a:r>
            <a:r>
              <a:rPr lang="ru-RU" sz="1400" dirty="0" smtClean="0">
                <a:solidFill>
                  <a:srgbClr val="002060"/>
                </a:solidFill>
              </a:rPr>
              <a:t>, анализ успеваемости показал, что 50% от классов не достигли более высоких показателей в знаниях в 3 четверти по сравнению с первой. 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Отмечено повышение своего теоретического, научно-методического уровня, профессионального мастерства и компетентности, получение </a:t>
            </a:r>
            <a:r>
              <a:rPr lang="en-US" sz="1400" dirty="0" smtClean="0">
                <a:solidFill>
                  <a:srgbClr val="002060"/>
                </a:solidFill>
              </a:rPr>
              <a:t>II </a:t>
            </a:r>
            <a:r>
              <a:rPr lang="ru-RU" sz="1400" dirty="0" smtClean="0">
                <a:solidFill>
                  <a:srgbClr val="002060"/>
                </a:solidFill>
              </a:rPr>
              <a:t>квалификационной категории, самостоятельное посещение курсов английского языка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Разработана и создана коллекция  дидактических материалов, тестов, наглядностей, электронного комплектов педагогических разработок для разного уровня обучения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da282c6691220aebf1fec2510f4b25155745d"/>
</p:tagLst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403</Words>
  <Application>Microsoft Office PowerPoint</Application>
  <PresentationFormat>Экран (4:3)</PresentationFormat>
  <Paragraphs>60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Самообразование по теме: «Современный подход к преподаванию английского языка»  </vt:lpstr>
      <vt:lpstr>Актуальность работы:</vt:lpstr>
      <vt:lpstr>Актуальность работы:</vt:lpstr>
      <vt:lpstr>Цель: Осмысление, анализ и усвоение системных оснований, обеспечивающих современную профессионально-педагогическую деятельность . Задачи:</vt:lpstr>
      <vt:lpstr>План работы на 2019/2020 учебный год</vt:lpstr>
      <vt:lpstr>Диагностика успеваемости учащихся:</vt:lpstr>
      <vt:lpstr>Как видно из диаграммы, в некоторых классах наблюдается незначительное снижение успеваемости по предмету в III четверти. Это связано с длительностью четверти, что приводит к общему снижению работоспособности учащихся. Но, так как снижение незначительно, можно сделать вывод, что дети вовлечены в образовательный процесс по предмету.</vt:lpstr>
      <vt:lpstr>Достижения:</vt:lpstr>
      <vt:lpstr>  Анализ деятельности показал, что не все результаты были реализованы полностью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Стопка книг и будильник</dc:title>
  <dc:creator>obstinate</dc:creator>
  <dc:description>Шаблон презентации с сайта https://presentation-creation.ru/</dc:description>
  <cp:lastModifiedBy>пофигу</cp:lastModifiedBy>
  <cp:revision>799</cp:revision>
  <dcterms:created xsi:type="dcterms:W3CDTF">2018-02-25T09:09:03Z</dcterms:created>
  <dcterms:modified xsi:type="dcterms:W3CDTF">2020-05-20T07:27:33Z</dcterms:modified>
</cp:coreProperties>
</file>